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6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1"/>
  </p:sldMasterIdLst>
  <p:notesMasterIdLst>
    <p:notesMasterId r:id="rId26"/>
  </p:notesMasterIdLst>
  <p:handoutMasterIdLst>
    <p:handoutMasterId r:id="rId27"/>
  </p:handoutMasterIdLst>
  <p:sldIdLst>
    <p:sldId id="818" r:id="rId2"/>
    <p:sldId id="750" r:id="rId3"/>
    <p:sldId id="820" r:id="rId4"/>
    <p:sldId id="752" r:id="rId5"/>
    <p:sldId id="393" r:id="rId6"/>
    <p:sldId id="290" r:id="rId7"/>
    <p:sldId id="819" r:id="rId8"/>
    <p:sldId id="955" r:id="rId9"/>
    <p:sldId id="956" r:id="rId10"/>
    <p:sldId id="797" r:id="rId11"/>
    <p:sldId id="440" r:id="rId12"/>
    <p:sldId id="787" r:id="rId13"/>
    <p:sldId id="950" r:id="rId14"/>
    <p:sldId id="951" r:id="rId15"/>
    <p:sldId id="760" r:id="rId16"/>
    <p:sldId id="942" r:id="rId17"/>
    <p:sldId id="943" r:id="rId18"/>
    <p:sldId id="321" r:id="rId19"/>
    <p:sldId id="771" r:id="rId20"/>
    <p:sldId id="953" r:id="rId21"/>
    <p:sldId id="320" r:id="rId22"/>
    <p:sldId id="944" r:id="rId23"/>
    <p:sldId id="604" r:id="rId24"/>
    <p:sldId id="949" r:id="rId25"/>
  </p:sldIdLst>
  <p:sldSz cx="9144000" cy="5715000" type="screen16x10"/>
  <p:notesSz cx="6834188" cy="99790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eyue" initials="y" lastIdx="3" clrIdx="0"/>
  <p:cmAuthor id="2" name="feng hua" initials="fh" lastIdx="1" clrIdx="1">
    <p:extLst>
      <p:ext uri="{19B8F6BF-5375-455C-9EA6-DF929625EA0E}">
        <p15:presenceInfo xmlns:p15="http://schemas.microsoft.com/office/powerpoint/2012/main" userId="1f2a81c31da2182f" providerId="Windows Live"/>
      </p:ext>
    </p:extLst>
  </p:cmAuthor>
  <p:cmAuthor id="3" name="伟" initials="伟" lastIdx="1" clrIdx="2">
    <p:extLst>
      <p:ext uri="{19B8F6BF-5375-455C-9EA6-DF929625EA0E}">
        <p15:presenceInfo xmlns:p15="http://schemas.microsoft.com/office/powerpoint/2012/main" userId="6339f80363cf2c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663300"/>
    <a:srgbClr val="006600"/>
    <a:srgbClr val="009900"/>
    <a:srgbClr val="CC3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4" autoAdjust="0"/>
    <p:restoredTop sz="85910" autoAdjust="0"/>
  </p:normalViewPr>
  <p:slideViewPr>
    <p:cSldViewPr>
      <p:cViewPr varScale="1">
        <p:scale>
          <a:sx n="101" d="100"/>
          <a:sy n="101" d="100"/>
        </p:scale>
        <p:origin x="104" y="6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904"/>
    </p:cViewPr>
  </p:sorterViewPr>
  <p:notesViewPr>
    <p:cSldViewPr>
      <p:cViewPr varScale="1">
        <p:scale>
          <a:sx n="68" d="100"/>
          <a:sy n="68" d="100"/>
        </p:scale>
        <p:origin x="2820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2-11-04T19:38:25.406" idx="2">
    <p:pos x="3064" y="3453"/>
    <p:text>劈尖的棱角越小，条纹间距越宽
光波波长越长，条纹间距越大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2-11-04T19:38:25.406" idx="3">
    <p:pos x="3064" y="3453"/>
    <p:text>劈尖的棱角越小，条纹间距越宽
光波波长越长，条纹间距越大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84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22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3500" y="0"/>
            <a:ext cx="296068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3863" y="747713"/>
            <a:ext cx="598805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740275"/>
            <a:ext cx="5011738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80550"/>
            <a:ext cx="29622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3500" y="9480550"/>
            <a:ext cx="296068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502EE8F-322D-4B5D-9E5F-9B634EAB8B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54843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>
            <a:extLst>
              <a:ext uri="{FF2B5EF4-FFF2-40B4-BE49-F238E27FC236}">
                <a16:creationId xmlns:a16="http://schemas.microsoft.com/office/drawing/2014/main" id="{E0F8CFB4-4FE7-D4B6-630F-797CBCAFAC1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3863" y="747713"/>
            <a:ext cx="5988050" cy="37433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>
            <a:extLst>
              <a:ext uri="{FF2B5EF4-FFF2-40B4-BE49-F238E27FC236}">
                <a16:creationId xmlns:a16="http://schemas.microsoft.com/office/drawing/2014/main" id="{17447875-1EC4-42EC-DBF8-2E88D1C760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6084" name="灯片编号占位符 3">
            <a:extLst>
              <a:ext uri="{FF2B5EF4-FFF2-40B4-BE49-F238E27FC236}">
                <a16:creationId xmlns:a16="http://schemas.microsoft.com/office/drawing/2014/main" id="{B9B5DBC1-CE6D-CC71-31FA-219117AE3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4C69754-AFCF-48ED-813B-9A3DCDD2FC6B}" type="slidenum">
              <a:rPr lang="zh-CN" altLang="en-US"/>
              <a:pPr eaLnBrk="1" hangingPunct="1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661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1E65AE-C2AA-4397-A098-A42D9C5B995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106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lstStyle/>
          <a:p>
            <a:pPr lvl="0" algn="r">
              <a:spcBef>
                <a:spcPct val="0"/>
              </a:spcBef>
            </a:pPr>
            <a:fld id="{9A0DB2DC-4C9A-4742-B13C-FB6460FD3503}" type="slidenum">
              <a:rPr lang="zh-CN" altLang="en-US" sz="1200" b="0" dirty="0"/>
              <a:t>11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2EE8F-322D-4B5D-9E5F-9B634EAB8B6A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5873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2EE8F-322D-4B5D-9E5F-9B634EAB8B6A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365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2EE8F-322D-4B5D-9E5F-9B634EAB8B6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8392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2EE8F-322D-4B5D-9E5F-9B634EAB8B6A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1447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5720FF-8636-4550-A385-A7B6664B41FA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7610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A910E-C771-42B5-A996-08A74E6D24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243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5720FF-8636-4550-A385-A7B6664B41F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8997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2EE8F-322D-4B5D-9E5F-9B634EAB8B6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8857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23863" y="747713"/>
            <a:ext cx="5988050" cy="3743325"/>
          </a:xfrm>
          <a:ln/>
        </p:spPr>
      </p:sp>
      <p:sp>
        <p:nvSpPr>
          <p:cNvPr id="7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01D5202-9EB0-427F-A132-0DAB2FC0FB8B}" type="slidenum">
              <a:rPr lang="en-US" altLang="zh-CN" smtClean="0"/>
              <a:pPr>
                <a:spcBef>
                  <a:spcPct val="0"/>
                </a:spcBef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7865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5720FF-8636-4550-A385-A7B6664B41F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4601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Clr>
                <a:srgbClr val="C00000"/>
              </a:buClr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A910E-C771-42B5-A996-08A74E6D24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05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2EE8F-322D-4B5D-9E5F-9B634EAB8B6A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7761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1E65AE-C2AA-4397-A098-A42D9C5B995A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8908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1E65AE-C2AA-4397-A098-A42D9C5B995A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43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1E65AE-C2AA-4397-A098-A42D9C5B995A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4315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>
            <a:extLst>
              <a:ext uri="{FF2B5EF4-FFF2-40B4-BE49-F238E27FC236}">
                <a16:creationId xmlns:a16="http://schemas.microsoft.com/office/drawing/2014/main" id="{680805FC-EEA2-1C50-1261-DB3FE615568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3863" y="747713"/>
            <a:ext cx="5988050" cy="37433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>
            <a:extLst>
              <a:ext uri="{FF2B5EF4-FFF2-40B4-BE49-F238E27FC236}">
                <a16:creationId xmlns:a16="http://schemas.microsoft.com/office/drawing/2014/main" id="{55D4D4EA-6A63-2CC3-9731-6864FBD25E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0" name="灯片编号占位符 3">
            <a:extLst>
              <a:ext uri="{FF2B5EF4-FFF2-40B4-BE49-F238E27FC236}">
                <a16:creationId xmlns:a16="http://schemas.microsoft.com/office/drawing/2014/main" id="{B42B2A18-BCA2-C8DA-B394-081F2CEC4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79A31E7-8EC3-44DF-B87D-C1D96E09452A}" type="slidenum">
              <a:rPr lang="zh-CN" altLang="en-US"/>
              <a:pPr eaLnBrk="1" hangingPunct="1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3863" y="747713"/>
            <a:ext cx="5988050" cy="37433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1E65AE-C2AA-4397-A098-A42D9C5B995A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4397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>
            <a:extLst>
              <a:ext uri="{FF2B5EF4-FFF2-40B4-BE49-F238E27FC236}">
                <a16:creationId xmlns:a16="http://schemas.microsoft.com/office/drawing/2014/main" id="{D1D58210-F470-E895-E077-0A18DAF0A9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>
            <a:extLst>
              <a:ext uri="{FF2B5EF4-FFF2-40B4-BE49-F238E27FC236}">
                <a16:creationId xmlns:a16="http://schemas.microsoft.com/office/drawing/2014/main" id="{6CC6AFD4-8CB0-185C-9BC8-34B9DEB1FA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6324" name="灯片编号占位符 3">
            <a:extLst>
              <a:ext uri="{FF2B5EF4-FFF2-40B4-BE49-F238E27FC236}">
                <a16:creationId xmlns:a16="http://schemas.microsoft.com/office/drawing/2014/main" id="{74979DCC-FD0A-C758-DDF3-C26B53FCA5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EB48DFE-7130-4ACF-B9CE-35504A30DEA2}" type="slidenum">
              <a:rPr lang="zh-CN" altLang="en-US"/>
              <a:pPr eaLnBrk="1" hangingPunct="1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989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1E65AE-C2AA-4397-A098-A42D9C5B995A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460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4D6F1-7BC7-4A19-ABC2-8874C24D98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127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C9084-1465-4636-9BC5-35D1FD9615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855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4164" y="508000"/>
            <a:ext cx="1982787" cy="44635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1" y="508000"/>
            <a:ext cx="5795963" cy="446352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B4B6EF-BB3E-4A85-AF8F-6F72DDFCC0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019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17C1A-EFB5-4ADA-A73C-281FC04474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7567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0100" y="228865"/>
            <a:ext cx="7560000" cy="952500"/>
          </a:xfrm>
        </p:spPr>
        <p:txBody>
          <a:bodyPr/>
          <a:lstStyle>
            <a:lvl1pPr>
              <a:defRPr sz="2667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1861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B4015-4671-4800-8FC4-6F7270DC25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612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9BBEDA-D531-480F-BDDD-F19C9C09CE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119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44550" y="1542521"/>
            <a:ext cx="3810000" cy="34290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6950" y="1542521"/>
            <a:ext cx="3810000" cy="34290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97BB5-11C8-4A41-BCC0-4B04F83314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465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2432D-96D5-4C2F-BDE6-E8BA377FA2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7090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C32F51-C4B9-42DB-AC33-E55328C0D64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231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9CFFDD-204F-4A2B-BA9D-35C23D384A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1991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C5DB0-64AC-4B25-886D-243F42B0BC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052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F06EE-B5C3-4705-ADD2-C471190052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477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4550" y="1542521"/>
            <a:ext cx="7772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1558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67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1559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167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156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67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48809A8-06AF-4A43-B88E-F9F2E5950F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Calibri" pitchFamily="34" charset="0"/>
          <a:ea typeface="宋体" pitchFamily="2" charset="-122"/>
        </a:defRPr>
      </a:lvl5pPr>
      <a:lvl6pPr marL="380985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761970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142954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523939" algn="ctr" rtl="0" fontAlgn="base">
        <a:spcBef>
          <a:spcPct val="0"/>
        </a:spcBef>
        <a:spcAft>
          <a:spcPct val="0"/>
        </a:spcAft>
        <a:defRPr kumimoji="1" sz="3667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Char char="•"/>
        <a:defRPr kumimoji="1" sz="2667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Char char="–"/>
        <a:defRPr kumimoji="1" sz="2333">
          <a:solidFill>
            <a:schemeClr val="tx1"/>
          </a:solidFill>
          <a:latin typeface="+mn-lt"/>
          <a:ea typeface="+mn-ea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Char char="–"/>
        <a:defRPr kumimoji="1" sz="1667">
          <a:solidFill>
            <a:schemeClr val="tx1"/>
          </a:solidFill>
          <a:latin typeface="+mn-lt"/>
          <a:ea typeface="+mn-ea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5pPr>
      <a:lvl6pPr marL="2095416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6pPr>
      <a:lvl7pPr marL="2476401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7pPr>
      <a:lvl8pPr marL="2857386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8pPr>
      <a:lvl9pPr marL="3238370" indent="-190492" algn="l" rtl="0" fontAlgn="base">
        <a:spcBef>
          <a:spcPct val="20000"/>
        </a:spcBef>
        <a:spcAft>
          <a:spcPct val="0"/>
        </a:spcAft>
        <a:buChar char="»"/>
        <a:defRPr kumimoji="1" sz="16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4.wmf"/><Relationship Id="rId26" Type="http://schemas.openxmlformats.org/officeDocument/2006/relationships/oleObject" Target="../embeddings/oleObject9.bin"/><Relationship Id="rId3" Type="http://schemas.openxmlformats.org/officeDocument/2006/relationships/tags" Target="../tags/tag3.xml"/><Relationship Id="rId21" Type="http://schemas.openxmlformats.org/officeDocument/2006/relationships/oleObject" Target="../embeddings/oleObject5.bin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17" Type="http://schemas.openxmlformats.org/officeDocument/2006/relationships/oleObject" Target="../embeddings/oleObject3.bin"/><Relationship Id="rId25" Type="http://schemas.openxmlformats.org/officeDocument/2006/relationships/oleObject" Target="../embeddings/oleObject8.bin"/><Relationship Id="rId2" Type="http://schemas.openxmlformats.org/officeDocument/2006/relationships/tags" Target="../tags/tag2.xml"/><Relationship Id="rId16" Type="http://schemas.openxmlformats.org/officeDocument/2006/relationships/image" Target="../media/image3.wmf"/><Relationship Id="rId20" Type="http://schemas.openxmlformats.org/officeDocument/2006/relationships/image" Target="../media/image5.w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3.xml"/><Relationship Id="rId24" Type="http://schemas.openxmlformats.org/officeDocument/2006/relationships/oleObject" Target="../embeddings/oleObject7.bin"/><Relationship Id="rId5" Type="http://schemas.openxmlformats.org/officeDocument/2006/relationships/tags" Target="../tags/tag5.xml"/><Relationship Id="rId15" Type="http://schemas.openxmlformats.org/officeDocument/2006/relationships/oleObject" Target="../embeddings/oleObject2.bin"/><Relationship Id="rId23" Type="http://schemas.openxmlformats.org/officeDocument/2006/relationships/oleObject" Target="../embeddings/oleObject6.bin"/><Relationship Id="rId28" Type="http://schemas.openxmlformats.org/officeDocument/2006/relationships/image" Target="../media/image8.jpeg"/><Relationship Id="rId10" Type="http://schemas.openxmlformats.org/officeDocument/2006/relationships/tags" Target="../tags/tag10.xml"/><Relationship Id="rId19" Type="http://schemas.openxmlformats.org/officeDocument/2006/relationships/oleObject" Target="../embeddings/oleObject4.bin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wmf"/><Relationship Id="rId22" Type="http://schemas.openxmlformats.org/officeDocument/2006/relationships/image" Target="../media/image6.wmf"/><Relationship Id="rId27" Type="http://schemas.openxmlformats.org/officeDocument/2006/relationships/image" Target="../media/image7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6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69.jpeg"/><Relationship Id="rId4" Type="http://schemas.openxmlformats.org/officeDocument/2006/relationships/image" Target="../media/image65.wmf"/><Relationship Id="rId9" Type="http://schemas.openxmlformats.org/officeDocument/2006/relationships/image" Target="../media/image6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77.wmf"/><Relationship Id="rId26" Type="http://schemas.openxmlformats.org/officeDocument/2006/relationships/image" Target="../media/image81.wmf"/><Relationship Id="rId3" Type="http://schemas.openxmlformats.org/officeDocument/2006/relationships/oleObject" Target="../embeddings/oleObject63.bin"/><Relationship Id="rId21" Type="http://schemas.openxmlformats.org/officeDocument/2006/relationships/oleObject" Target="../embeddings/oleObject72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70.bin"/><Relationship Id="rId25" Type="http://schemas.openxmlformats.org/officeDocument/2006/relationships/oleObject" Target="../embeddings/oleObject74.bin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6.wmf"/><Relationship Id="rId20" Type="http://schemas.openxmlformats.org/officeDocument/2006/relationships/image" Target="../media/image78.wmf"/><Relationship Id="rId29" Type="http://schemas.openxmlformats.org/officeDocument/2006/relationships/oleObject" Target="../embeddings/oleObject76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67.bin"/><Relationship Id="rId24" Type="http://schemas.openxmlformats.org/officeDocument/2006/relationships/image" Target="../media/image80.wmf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23" Type="http://schemas.openxmlformats.org/officeDocument/2006/relationships/oleObject" Target="../embeddings/oleObject73.bin"/><Relationship Id="rId28" Type="http://schemas.openxmlformats.org/officeDocument/2006/relationships/image" Target="../media/image82.wmf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71.bin"/><Relationship Id="rId4" Type="http://schemas.openxmlformats.org/officeDocument/2006/relationships/image" Target="../media/image70.w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75.wmf"/><Relationship Id="rId22" Type="http://schemas.openxmlformats.org/officeDocument/2006/relationships/image" Target="../media/image79.wmf"/><Relationship Id="rId27" Type="http://schemas.openxmlformats.org/officeDocument/2006/relationships/oleObject" Target="../embeddings/oleObject75.bin"/><Relationship Id="rId30" Type="http://schemas.openxmlformats.org/officeDocument/2006/relationships/image" Target="../media/image83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5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4.wmf"/><Relationship Id="rId5" Type="http://schemas.openxmlformats.org/officeDocument/2006/relationships/oleObject" Target="../embeddings/oleObject77.bin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68.bin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89.wmf"/><Relationship Id="rId17" Type="http://schemas.openxmlformats.org/officeDocument/2006/relationships/image" Target="../media/image90.png"/><Relationship Id="rId2" Type="http://schemas.openxmlformats.org/officeDocument/2006/relationships/video" Target="../media/media4.mp4"/><Relationship Id="rId16" Type="http://schemas.openxmlformats.org/officeDocument/2006/relationships/image" Target="../media/image76.wmf"/><Relationship Id="rId1" Type="http://schemas.microsoft.com/office/2007/relationships/media" Target="../media/media4.mp4"/><Relationship Id="rId6" Type="http://schemas.openxmlformats.org/officeDocument/2006/relationships/hyperlink" Target="../&#22823;&#23398;&#29289;&#29702;&#21160;&#30011;&#32032;&#26448;swf/&#20809;&#23398;swf/&#31561;&#20542;&#24178;&#28041;.swf" TargetMode="External"/><Relationship Id="rId11" Type="http://schemas.openxmlformats.org/officeDocument/2006/relationships/oleObject" Target="../embeddings/oleObject80.bin"/><Relationship Id="rId5" Type="http://schemas.openxmlformats.org/officeDocument/2006/relationships/hyperlink" Target="../&#22823;&#23398;&#29289;&#29702;&#21160;&#30011;&#32032;&#26448;swf/&#20809;&#23398;swf/&#29275;&#39039;&#29615;.swf" TargetMode="External"/><Relationship Id="rId15" Type="http://schemas.openxmlformats.org/officeDocument/2006/relationships/oleObject" Target="../embeddings/oleObject69.bin"/><Relationship Id="rId10" Type="http://schemas.openxmlformats.org/officeDocument/2006/relationships/image" Target="../media/image88.wmf"/><Relationship Id="rId4" Type="http://schemas.openxmlformats.org/officeDocument/2006/relationships/notesSlide" Target="../notesSlides/notesSlide15.xml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7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9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97.w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99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89.bin"/><Relationship Id="rId1" Type="http://schemas.openxmlformats.org/officeDocument/2006/relationships/tags" Target="../tags/tag31.x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96.wmf"/><Relationship Id="rId5" Type="http://schemas.openxmlformats.org/officeDocument/2006/relationships/image" Target="../media/image93.wmf"/><Relationship Id="rId15" Type="http://schemas.openxmlformats.org/officeDocument/2006/relationships/image" Target="../media/image98.w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8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image" Target="../media/image103.png"/><Relationship Id="rId7" Type="http://schemas.openxmlformats.org/officeDocument/2006/relationships/image" Target="../media/image105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107.wmf"/><Relationship Id="rId5" Type="http://schemas.openxmlformats.org/officeDocument/2006/relationships/image" Target="../media/image104.wmf"/><Relationship Id="rId10" Type="http://schemas.openxmlformats.org/officeDocument/2006/relationships/oleObject" Target="../embeddings/oleObject93.bin"/><Relationship Id="rId4" Type="http://schemas.openxmlformats.org/officeDocument/2006/relationships/oleObject" Target="../embeddings/oleObject90.bin"/><Relationship Id="rId9" Type="http://schemas.openxmlformats.org/officeDocument/2006/relationships/image" Target="../media/image106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15.bin"/><Relationship Id="rId18" Type="http://schemas.openxmlformats.org/officeDocument/2006/relationships/oleObject" Target="../embeddings/oleObject17.bin"/><Relationship Id="rId26" Type="http://schemas.openxmlformats.org/officeDocument/2006/relationships/oleObject" Target="../embeddings/oleObject20.bin"/><Relationship Id="rId3" Type="http://schemas.openxmlformats.org/officeDocument/2006/relationships/oleObject" Target="../embeddings/oleObject10.bin"/><Relationship Id="rId21" Type="http://schemas.openxmlformats.org/officeDocument/2006/relationships/image" Target="../media/image18.wmf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3.wmf"/><Relationship Id="rId17" Type="http://schemas.openxmlformats.org/officeDocument/2006/relationships/image" Target="../media/image16.wmf"/><Relationship Id="rId25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4.bin"/><Relationship Id="rId24" Type="http://schemas.openxmlformats.org/officeDocument/2006/relationships/oleObject" Target="../embeddings/oleObject6.bin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15.jpeg"/><Relationship Id="rId23" Type="http://schemas.openxmlformats.org/officeDocument/2006/relationships/image" Target="../media/image19.wmf"/><Relationship Id="rId10" Type="http://schemas.openxmlformats.org/officeDocument/2006/relationships/image" Target="../media/image12.wmf"/><Relationship Id="rId19" Type="http://schemas.openxmlformats.org/officeDocument/2006/relationships/image" Target="../media/image17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4.wmf"/><Relationship Id="rId22" Type="http://schemas.openxmlformats.org/officeDocument/2006/relationships/oleObject" Target="../embeddings/oleObject19.bin"/><Relationship Id="rId27" Type="http://schemas.openxmlformats.org/officeDocument/2006/relationships/image" Target="../media/image20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gif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9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e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26.bin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5.wmf"/><Relationship Id="rId17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w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6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27.wmf"/><Relationship Id="rId26" Type="http://schemas.openxmlformats.org/officeDocument/2006/relationships/image" Target="../media/image37.wmf"/><Relationship Id="rId3" Type="http://schemas.openxmlformats.org/officeDocument/2006/relationships/slideLayout" Target="../slideLayouts/slideLayout12.xml"/><Relationship Id="rId21" Type="http://schemas.openxmlformats.org/officeDocument/2006/relationships/oleObject" Target="../embeddings/oleObject36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34.bin"/><Relationship Id="rId25" Type="http://schemas.openxmlformats.org/officeDocument/2006/relationships/oleObject" Target="../embeddings/oleObject38.bin"/><Relationship Id="rId2" Type="http://schemas.openxmlformats.org/officeDocument/2006/relationships/tags" Target="../tags/tag12.xml"/><Relationship Id="rId16" Type="http://schemas.openxmlformats.org/officeDocument/2006/relationships/image" Target="../media/image33.wmf"/><Relationship Id="rId20" Type="http://schemas.openxmlformats.org/officeDocument/2006/relationships/image" Target="../media/image34.wmf"/><Relationship Id="rId1" Type="http://schemas.openxmlformats.org/officeDocument/2006/relationships/tags" Target="../tags/tag11.x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31.bin"/><Relationship Id="rId24" Type="http://schemas.openxmlformats.org/officeDocument/2006/relationships/image" Target="../media/image36.wmf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3.bin"/><Relationship Id="rId23" Type="http://schemas.openxmlformats.org/officeDocument/2006/relationships/oleObject" Target="../embeddings/oleObject37.bin"/><Relationship Id="rId10" Type="http://schemas.openxmlformats.org/officeDocument/2006/relationships/image" Target="../media/image30.wmf"/><Relationship Id="rId19" Type="http://schemas.openxmlformats.org/officeDocument/2006/relationships/oleObject" Target="../embeddings/oleObject35.bin"/><Relationship Id="rId4" Type="http://schemas.openxmlformats.org/officeDocument/2006/relationships/notesSlide" Target="../notesSlides/notesSlide4.xml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32.wmf"/><Relationship Id="rId22" Type="http://schemas.openxmlformats.org/officeDocument/2006/relationships/image" Target="../media/image35.wmf"/><Relationship Id="rId27" Type="http://schemas.openxmlformats.org/officeDocument/2006/relationships/comments" Target="../comments/commen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ideo" Target="../media/media2.mp4"/><Relationship Id="rId13" Type="http://schemas.openxmlformats.org/officeDocument/2006/relationships/tags" Target="../tags/tag21.xml"/><Relationship Id="rId18" Type="http://schemas.openxmlformats.org/officeDocument/2006/relationships/oleObject" Target="../embeddings/oleObject39.bin"/><Relationship Id="rId26" Type="http://schemas.openxmlformats.org/officeDocument/2006/relationships/image" Target="../media/image41.wmf"/><Relationship Id="rId3" Type="http://schemas.openxmlformats.org/officeDocument/2006/relationships/tags" Target="../tags/tag15.xml"/><Relationship Id="rId21" Type="http://schemas.openxmlformats.org/officeDocument/2006/relationships/image" Target="../media/image39.wmf"/><Relationship Id="rId7" Type="http://schemas.microsoft.com/office/2007/relationships/media" Target="../media/media2.mp4"/><Relationship Id="rId12" Type="http://schemas.openxmlformats.org/officeDocument/2006/relationships/tags" Target="../tags/tag20.xml"/><Relationship Id="rId17" Type="http://schemas.openxmlformats.org/officeDocument/2006/relationships/notesSlide" Target="../notesSlides/notesSlide5.xml"/><Relationship Id="rId25" Type="http://schemas.openxmlformats.org/officeDocument/2006/relationships/oleObject" Target="../embeddings/oleObject43.bin"/><Relationship Id="rId2" Type="http://schemas.openxmlformats.org/officeDocument/2006/relationships/tags" Target="../tags/tag14.xml"/><Relationship Id="rId16" Type="http://schemas.openxmlformats.org/officeDocument/2006/relationships/slideLayout" Target="../slideLayouts/slideLayout12.xml"/><Relationship Id="rId20" Type="http://schemas.openxmlformats.org/officeDocument/2006/relationships/oleObject" Target="../embeddings/oleObject40.bin"/><Relationship Id="rId1" Type="http://schemas.openxmlformats.org/officeDocument/2006/relationships/tags" Target="../tags/tag13.xml"/><Relationship Id="rId6" Type="http://schemas.openxmlformats.org/officeDocument/2006/relationships/video" Target="../media/media1.mp4"/><Relationship Id="rId11" Type="http://schemas.openxmlformats.org/officeDocument/2006/relationships/tags" Target="../tags/tag19.xml"/><Relationship Id="rId24" Type="http://schemas.openxmlformats.org/officeDocument/2006/relationships/oleObject" Target="../embeddings/oleObject42.bin"/><Relationship Id="rId5" Type="http://schemas.microsoft.com/office/2007/relationships/media" Target="../media/media1.mp4"/><Relationship Id="rId15" Type="http://schemas.openxmlformats.org/officeDocument/2006/relationships/tags" Target="../tags/tag23.xml"/><Relationship Id="rId23" Type="http://schemas.openxmlformats.org/officeDocument/2006/relationships/image" Target="../media/image40.wmf"/><Relationship Id="rId28" Type="http://schemas.openxmlformats.org/officeDocument/2006/relationships/image" Target="../media/image43.png"/><Relationship Id="rId10" Type="http://schemas.openxmlformats.org/officeDocument/2006/relationships/tags" Target="../tags/tag18.xml"/><Relationship Id="rId19" Type="http://schemas.openxmlformats.org/officeDocument/2006/relationships/image" Target="../media/image38.wmf"/><Relationship Id="rId4" Type="http://schemas.openxmlformats.org/officeDocument/2006/relationships/tags" Target="../tags/tag16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oleObject" Target="../embeddings/oleObject41.bin"/><Relationship Id="rId27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44.wmf"/><Relationship Id="rId3" Type="http://schemas.openxmlformats.org/officeDocument/2006/relationships/tags" Target="../tags/tag27.xml"/><Relationship Id="rId7" Type="http://schemas.openxmlformats.org/officeDocument/2006/relationships/notesSlide" Target="../notesSlides/notesSlide7.xml"/><Relationship Id="rId12" Type="http://schemas.openxmlformats.org/officeDocument/2006/relationships/oleObject" Target="../embeddings/oleObject44.bin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8.jpeg"/><Relationship Id="rId5" Type="http://schemas.openxmlformats.org/officeDocument/2006/relationships/tags" Target="../tags/tag29.xml"/><Relationship Id="rId10" Type="http://schemas.openxmlformats.org/officeDocument/2006/relationships/image" Target="../media/image1460.png"/><Relationship Id="rId4" Type="http://schemas.openxmlformats.org/officeDocument/2006/relationships/tags" Target="../tags/tag28.xml"/><Relationship Id="rId9" Type="http://schemas.openxmlformats.org/officeDocument/2006/relationships/tags" Target="../tags/tag260.xml"/><Relationship Id="rId14" Type="http://schemas.openxmlformats.org/officeDocument/2006/relationships/image" Target="../media/image45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50.wmf"/><Relationship Id="rId18" Type="http://schemas.openxmlformats.org/officeDocument/2006/relationships/image" Target="../media/image53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7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52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51.bin"/><Relationship Id="rId1" Type="http://schemas.openxmlformats.org/officeDocument/2006/relationships/tags" Target="../tags/tag30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49.wmf"/><Relationship Id="rId5" Type="http://schemas.openxmlformats.org/officeDocument/2006/relationships/image" Target="../media/image46.wmf"/><Relationship Id="rId15" Type="http://schemas.openxmlformats.org/officeDocument/2006/relationships/image" Target="../media/image51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48.wmf"/><Relationship Id="rId14" Type="http://schemas.openxmlformats.org/officeDocument/2006/relationships/oleObject" Target="../embeddings/oleObject5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57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5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5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>
            <a:extLst>
              <a:ext uri="{FF2B5EF4-FFF2-40B4-BE49-F238E27FC236}">
                <a16:creationId xmlns:a16="http://schemas.microsoft.com/office/drawing/2014/main" id="{A22B838E-9204-75FB-42F8-38C16BE7A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801" y="605958"/>
            <a:ext cx="2603500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2333" dirty="0">
                <a:solidFill>
                  <a:srgbClr val="3333FF"/>
                </a:solidFill>
              </a:rPr>
              <a:t>一 、劈尖干涉</a:t>
            </a:r>
            <a:endParaRPr lang="zh-CN" altLang="en-US" sz="2000" b="0" dirty="0">
              <a:solidFill>
                <a:srgbClr val="3333FF"/>
              </a:solidFill>
            </a:endParaRP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C93F87D8-F225-9E20-7FDD-A9022A353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689" y="1082020"/>
            <a:ext cx="2430054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、劈尖干涉装置</a:t>
            </a:r>
          </a:p>
        </p:txBody>
      </p:sp>
      <p:sp>
        <p:nvSpPr>
          <p:cNvPr id="17" name="Text Box 33">
            <a:extLst>
              <a:ext uri="{FF2B5EF4-FFF2-40B4-BE49-F238E27FC236}">
                <a16:creationId xmlns:a16="http://schemas.microsoft.com/office/drawing/2014/main" id="{263C8B5B-5C49-5B66-0321-FC177B25BC6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51586" y="1545898"/>
            <a:ext cx="7620848" cy="45134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 dirty="0">
                <a:solidFill>
                  <a:srgbClr val="FF0000"/>
                </a:solidFill>
                <a:latin typeface="黑体" panose="02010609060101010101" pitchFamily="49" charset="-122"/>
              </a:rPr>
              <a:t>劈尖：</a:t>
            </a:r>
            <a:r>
              <a:rPr lang="zh-CN" altLang="en-US" sz="2333" dirty="0">
                <a:solidFill>
                  <a:srgbClr val="040000"/>
                </a:solidFill>
                <a:latin typeface="黑体" panose="02010609060101010101" pitchFamily="49" charset="-122"/>
              </a:rPr>
              <a:t>指薄膜两表面互不平行，且成</a:t>
            </a:r>
            <a:r>
              <a:rPr lang="zh-CN" altLang="en-US" sz="2333" dirty="0">
                <a:solidFill>
                  <a:srgbClr val="292929"/>
                </a:solidFill>
                <a:latin typeface="黑体" panose="02010609060101010101" pitchFamily="49" charset="-122"/>
              </a:rPr>
              <a:t>很小</a:t>
            </a:r>
            <a:r>
              <a:rPr lang="zh-CN" altLang="en-US" sz="2333" dirty="0">
                <a:solidFill>
                  <a:srgbClr val="040000"/>
                </a:solidFill>
                <a:latin typeface="黑体" panose="02010609060101010101" pitchFamily="49" charset="-122"/>
              </a:rPr>
              <a:t>夹角的</a:t>
            </a:r>
            <a:r>
              <a:rPr lang="zh-CN" altLang="en-US" sz="2333" dirty="0">
                <a:solidFill>
                  <a:srgbClr val="FF0000"/>
                </a:solidFill>
                <a:latin typeface="黑体" panose="02010609060101010101" pitchFamily="49" charset="-122"/>
              </a:rPr>
              <a:t>劈形膜。</a:t>
            </a:r>
            <a:endParaRPr lang="zh-CN" altLang="en-US" sz="2333" dirty="0">
              <a:solidFill>
                <a:srgbClr val="040000"/>
              </a:solidFill>
              <a:latin typeface="黑体" panose="02010609060101010101" pitchFamily="49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4D80613-4D8B-25C1-3AB0-39769CFAF658}"/>
              </a:ext>
            </a:extLst>
          </p:cNvPr>
          <p:cNvGrpSpPr/>
          <p:nvPr/>
        </p:nvGrpSpPr>
        <p:grpSpPr bwMode="auto">
          <a:xfrm>
            <a:off x="1531626" y="2096776"/>
            <a:ext cx="2278564" cy="1458133"/>
            <a:chOff x="1066558" y="3226836"/>
            <a:chExt cx="3145254" cy="1895351"/>
          </a:xfrm>
        </p:grpSpPr>
        <p:sp>
          <p:nvSpPr>
            <p:cNvPr id="21" name="Text Box 35">
              <a:extLst>
                <a:ext uri="{FF2B5EF4-FFF2-40B4-BE49-F238E27FC236}">
                  <a16:creationId xmlns:a16="http://schemas.microsoft.com/office/drawing/2014/main" id="{41E6CEAB-9BC0-68C3-BA12-4DAA74278F1C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66558" y="4635526"/>
              <a:ext cx="3124201" cy="486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45097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1833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空气中的</a:t>
              </a:r>
              <a:r>
                <a:rPr lang="zh-CN" altLang="en-US" sz="1833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介质</a:t>
              </a:r>
              <a:r>
                <a:rPr lang="zh-CN" altLang="zh-CN" sz="1833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劈尖</a:t>
              </a:r>
            </a:p>
          </p:txBody>
        </p:sp>
        <p:sp>
          <p:nvSpPr>
            <p:cNvPr id="22" name="AutoShape 37">
              <a:extLst>
                <a:ext uri="{FF2B5EF4-FFF2-40B4-BE49-F238E27FC236}">
                  <a16:creationId xmlns:a16="http://schemas.microsoft.com/office/drawing/2014/main" id="{8AF697A8-32BE-2A19-6890-4878DB45B164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304984" y="3780241"/>
              <a:ext cx="2800335" cy="789752"/>
            </a:xfrm>
            <a:prstGeom prst="parallelogram">
              <a:avLst>
                <a:gd name="adj" fmla="val 56438"/>
              </a:avLst>
            </a:prstGeom>
            <a:solidFill>
              <a:srgbClr val="99CCFF"/>
            </a:solidFill>
            <a:ln w="9525">
              <a:solidFill>
                <a:srgbClr val="0066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AutoShape 38">
              <a:extLst>
                <a:ext uri="{FF2B5EF4-FFF2-40B4-BE49-F238E27FC236}">
                  <a16:creationId xmlns:a16="http://schemas.microsoft.com/office/drawing/2014/main" id="{974866DE-7F59-D493-29D8-50D4C03D94F5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 rot="-845874">
              <a:off x="1187624" y="3564064"/>
              <a:ext cx="3024188" cy="637668"/>
            </a:xfrm>
            <a:prstGeom prst="flowChartInputOutput">
              <a:avLst/>
            </a:prstGeom>
            <a:solidFill>
              <a:srgbClr val="99CCFF">
                <a:alpha val="70195"/>
              </a:srgbClr>
            </a:solidFill>
            <a:ln w="9525">
              <a:solidFill>
                <a:srgbClr val="0066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未知">
              <a:extLst>
                <a:ext uri="{FF2B5EF4-FFF2-40B4-BE49-F238E27FC236}">
                  <a16:creationId xmlns:a16="http://schemas.microsoft.com/office/drawing/2014/main" id="{C1CB5ABE-AFA5-5998-BE7E-8EDAF259C08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3650005" y="3226836"/>
              <a:ext cx="443742" cy="1359452"/>
            </a:xfrm>
            <a:custGeom>
              <a:avLst/>
              <a:gdLst>
                <a:gd name="T0" fmla="*/ 0 w 400"/>
                <a:gd name="T1" fmla="*/ 2147483647 h 1267"/>
                <a:gd name="T2" fmla="*/ 0 w 400"/>
                <a:gd name="T3" fmla="*/ 2147483647 h 1267"/>
                <a:gd name="T4" fmla="*/ 2147483647 w 400"/>
                <a:gd name="T5" fmla="*/ 2147483647 h 1267"/>
                <a:gd name="T6" fmla="*/ 2147483647 w 400"/>
                <a:gd name="T7" fmla="*/ 0 h 1267"/>
                <a:gd name="T8" fmla="*/ 0 w 400"/>
                <a:gd name="T9" fmla="*/ 2147483647 h 1267"/>
                <a:gd name="T10" fmla="*/ 0 w 400"/>
                <a:gd name="T11" fmla="*/ 2147483647 h 126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0" h="1267">
                  <a:moveTo>
                    <a:pt x="0" y="739"/>
                  </a:moveTo>
                  <a:lnTo>
                    <a:pt x="0" y="1267"/>
                  </a:lnTo>
                  <a:lnTo>
                    <a:pt x="400" y="556"/>
                  </a:lnTo>
                  <a:lnTo>
                    <a:pt x="400" y="0"/>
                  </a:lnTo>
                  <a:lnTo>
                    <a:pt x="0" y="691"/>
                  </a:lnTo>
                  <a:lnTo>
                    <a:pt x="0" y="739"/>
                  </a:lnTo>
                  <a:close/>
                </a:path>
              </a:pathLst>
            </a:custGeom>
            <a:solidFill>
              <a:srgbClr val="99CCFF">
                <a:alpha val="50195"/>
              </a:srgbClr>
            </a:solidFill>
            <a:ln w="9525" cmpd="sng">
              <a:solidFill>
                <a:srgbClr val="0066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graphicFrame>
          <p:nvGraphicFramePr>
            <p:cNvPr id="25" name="Object 61">
              <a:extLst>
                <a:ext uri="{FF2B5EF4-FFF2-40B4-BE49-F238E27FC236}">
                  <a16:creationId xmlns:a16="http://schemas.microsoft.com/office/drawing/2014/main" id="{EC011EDA-BBC4-C5AA-F296-07C452EECEE2}"/>
                </a:ext>
              </a:extLst>
            </p:cNvPr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3133899" y="4248150"/>
            <a:ext cx="2159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216535" imgH="229235" progId="Equation.3">
                    <p:embed/>
                  </p:oleObj>
                </mc:Choice>
                <mc:Fallback>
                  <p:oleObj r:id="rId13" imgW="216535" imgH="229235" progId="Equation.3">
                    <p:embed/>
                    <p:pic>
                      <p:nvPicPr>
                        <p:cNvPr id="25" name="Object 61">
                          <a:extLst>
                            <a:ext uri="{FF2B5EF4-FFF2-40B4-BE49-F238E27FC236}">
                              <a16:creationId xmlns:a16="http://schemas.microsoft.com/office/drawing/2014/main" id="{EC011EDA-BBC4-C5AA-F296-07C452EECE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3899" y="4248150"/>
                          <a:ext cx="215900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E1A80A0-55F6-EAD6-D319-B10ECCC31D7B}"/>
              </a:ext>
            </a:extLst>
          </p:cNvPr>
          <p:cNvGrpSpPr/>
          <p:nvPr/>
        </p:nvGrpSpPr>
        <p:grpSpPr bwMode="auto">
          <a:xfrm>
            <a:off x="1455686" y="3871338"/>
            <a:ext cx="2455153" cy="1146402"/>
            <a:chOff x="5148064" y="3565716"/>
            <a:chExt cx="3225800" cy="1534376"/>
          </a:xfrm>
        </p:grpSpPr>
        <p:sp>
          <p:nvSpPr>
            <p:cNvPr id="28" name="Text Box 9">
              <a:extLst>
                <a:ext uri="{FF2B5EF4-FFF2-40B4-BE49-F238E27FC236}">
                  <a16:creationId xmlns:a16="http://schemas.microsoft.com/office/drawing/2014/main" id="{CFFED153-030A-CCE2-4ED6-7B328F99F562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157588" y="4598988"/>
              <a:ext cx="3216276" cy="501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33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介质</a:t>
              </a:r>
              <a:r>
                <a:rPr lang="zh-CN" altLang="zh-CN" sz="1833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中的空气劈尖</a:t>
              </a:r>
            </a:p>
          </p:txBody>
        </p:sp>
        <p:sp>
          <p:nvSpPr>
            <p:cNvPr id="30" name="AutoShape 11">
              <a:extLst>
                <a:ext uri="{FF2B5EF4-FFF2-40B4-BE49-F238E27FC236}">
                  <a16:creationId xmlns:a16="http://schemas.microsoft.com/office/drawing/2014/main" id="{D82797E3-E32A-453F-EDA4-1B02E9B52869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265771" y="3786395"/>
              <a:ext cx="2732715" cy="771318"/>
            </a:xfrm>
            <a:prstGeom prst="parallelogram">
              <a:avLst>
                <a:gd name="adj" fmla="val 56441"/>
              </a:avLst>
            </a:prstGeom>
            <a:solidFill>
              <a:srgbClr val="99CCFF">
                <a:alpha val="81175"/>
              </a:srgbClr>
            </a:solidFill>
            <a:ln w="9525">
              <a:solidFill>
                <a:srgbClr val="0066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" name="AutoShape 12">
              <a:extLst>
                <a:ext uri="{FF2B5EF4-FFF2-40B4-BE49-F238E27FC236}">
                  <a16:creationId xmlns:a16="http://schemas.microsoft.com/office/drawing/2014/main" id="{419E78D4-381E-14CF-3A7D-4E9946BB7CAC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 rot="-845874">
              <a:off x="5148064" y="3565716"/>
              <a:ext cx="2951163" cy="622783"/>
            </a:xfrm>
            <a:prstGeom prst="flowChartInputOutput">
              <a:avLst/>
            </a:prstGeom>
            <a:solidFill>
              <a:srgbClr val="99CCFF">
                <a:alpha val="74117"/>
              </a:srgbClr>
            </a:solidFill>
            <a:ln w="9525">
              <a:solidFill>
                <a:srgbClr val="0066FF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3153" name="组合 43152">
            <a:extLst>
              <a:ext uri="{FF2B5EF4-FFF2-40B4-BE49-F238E27FC236}">
                <a16:creationId xmlns:a16="http://schemas.microsoft.com/office/drawing/2014/main" id="{E81B89C2-A29B-E491-224D-E2CCBE2729C6}"/>
              </a:ext>
            </a:extLst>
          </p:cNvPr>
          <p:cNvGrpSpPr/>
          <p:nvPr/>
        </p:nvGrpSpPr>
        <p:grpSpPr>
          <a:xfrm>
            <a:off x="4918278" y="3610946"/>
            <a:ext cx="2557894" cy="1353347"/>
            <a:chOff x="5004048" y="4183760"/>
            <a:chExt cx="3385416" cy="1876709"/>
          </a:xfrm>
        </p:grpSpPr>
        <p:grpSp>
          <p:nvGrpSpPr>
            <p:cNvPr id="43132" name="组合 43131">
              <a:extLst>
                <a:ext uri="{FF2B5EF4-FFF2-40B4-BE49-F238E27FC236}">
                  <a16:creationId xmlns:a16="http://schemas.microsoft.com/office/drawing/2014/main" id="{89550EA5-87D9-6B56-2E9A-E85106EB800A}"/>
                </a:ext>
              </a:extLst>
            </p:cNvPr>
            <p:cNvGrpSpPr/>
            <p:nvPr/>
          </p:nvGrpSpPr>
          <p:grpSpPr>
            <a:xfrm>
              <a:off x="5004048" y="4183760"/>
              <a:ext cx="3286059" cy="1868854"/>
              <a:chOff x="1223963" y="1087886"/>
              <a:chExt cx="2513120" cy="1366348"/>
            </a:xfrm>
          </p:grpSpPr>
          <p:grpSp>
            <p:nvGrpSpPr>
              <p:cNvPr id="43133" name="组合 43132">
                <a:extLst>
                  <a:ext uri="{FF2B5EF4-FFF2-40B4-BE49-F238E27FC236}">
                    <a16:creationId xmlns:a16="http://schemas.microsoft.com/office/drawing/2014/main" id="{7A3BAC04-CEA1-06DF-DC89-DA4A85D72E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23963" y="1087886"/>
                <a:ext cx="2513120" cy="1366348"/>
                <a:chOff x="1054100" y="1951488"/>
                <a:chExt cx="2513120" cy="1366521"/>
              </a:xfrm>
            </p:grpSpPr>
            <p:sp>
              <p:nvSpPr>
                <p:cNvPr id="43135" name="未知">
                  <a:extLst>
                    <a:ext uri="{FF2B5EF4-FFF2-40B4-BE49-F238E27FC236}">
                      <a16:creationId xmlns:a16="http://schemas.microsoft.com/office/drawing/2014/main" id="{7A8719F7-D86C-0673-F74C-5A708ABA1C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4100" y="2847189"/>
                  <a:ext cx="2513120" cy="442111"/>
                </a:xfrm>
                <a:custGeom>
                  <a:avLst/>
                  <a:gdLst>
                    <a:gd name="T0" fmla="*/ 2147483647 w 2160"/>
                    <a:gd name="T1" fmla="*/ 2147483647 h 528"/>
                    <a:gd name="T2" fmla="*/ 2147483647 w 2160"/>
                    <a:gd name="T3" fmla="*/ 0 h 528"/>
                    <a:gd name="T4" fmla="*/ 0 w 2160"/>
                    <a:gd name="T5" fmla="*/ 2147483647 h 528"/>
                    <a:gd name="T6" fmla="*/ 2147483647 w 2160"/>
                    <a:gd name="T7" fmla="*/ 2147483647 h 52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" h="528">
                      <a:moveTo>
                        <a:pt x="2160" y="528"/>
                      </a:moveTo>
                      <a:lnTo>
                        <a:pt x="2160" y="0"/>
                      </a:lnTo>
                      <a:lnTo>
                        <a:pt x="0" y="528"/>
                      </a:lnTo>
                      <a:lnTo>
                        <a:pt x="2160" y="528"/>
                      </a:lnTo>
                      <a:close/>
                    </a:path>
                  </a:pathLst>
                </a:custGeom>
                <a:solidFill>
                  <a:srgbClr val="99CCFF">
                    <a:alpha val="70195"/>
                  </a:srgbClr>
                </a:solidFill>
                <a:ln w="12700" cmpd="sng">
                  <a:solidFill>
                    <a:srgbClr val="0066FF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 dirty="0"/>
                </a:p>
              </p:txBody>
            </p:sp>
            <p:grpSp>
              <p:nvGrpSpPr>
                <p:cNvPr id="43136" name="Group 45">
                  <a:extLst>
                    <a:ext uri="{FF2B5EF4-FFF2-40B4-BE49-F238E27FC236}">
                      <a16:creationId xmlns:a16="http://schemas.microsoft.com/office/drawing/2014/main" id="{F06D147E-9A2B-E38A-1192-BB62F4161A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-1004582">
                  <a:off x="1891432" y="2153428"/>
                  <a:ext cx="194619" cy="963454"/>
                  <a:chOff x="-220370" y="168"/>
                  <a:chExt cx="194619" cy="1224"/>
                </a:xfrm>
              </p:grpSpPr>
              <p:sp>
                <p:nvSpPr>
                  <p:cNvPr id="43150" name="Line 46">
                    <a:extLst>
                      <a:ext uri="{FF2B5EF4-FFF2-40B4-BE49-F238E27FC236}">
                        <a16:creationId xmlns:a16="http://schemas.microsoft.com/office/drawing/2014/main" id="{7D75987E-2E36-5D56-BDF1-C85EC56731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220370" y="168"/>
                    <a:ext cx="194619" cy="1224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43151" name="Line 47">
                    <a:extLst>
                      <a:ext uri="{FF2B5EF4-FFF2-40B4-BE49-F238E27FC236}">
                        <a16:creationId xmlns:a16="http://schemas.microsoft.com/office/drawing/2014/main" id="{5FD406F5-7622-6148-2ABF-3012227467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rot="21404582" flipH="1" flipV="1">
                    <a:off x="-162596" y="518"/>
                    <a:ext cx="17630" cy="149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 type="stealth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  <p:grpSp>
              <p:nvGrpSpPr>
                <p:cNvPr id="43137" name="Group 48">
                  <a:extLst>
                    <a:ext uri="{FF2B5EF4-FFF2-40B4-BE49-F238E27FC236}">
                      <a16:creationId xmlns:a16="http://schemas.microsoft.com/office/drawing/2014/main" id="{8A5677A2-608D-4272-E3A0-137B2810C8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444479">
                  <a:off x="2163609" y="2174603"/>
                  <a:ext cx="118367" cy="909146"/>
                  <a:chOff x="-82416" y="237"/>
                  <a:chExt cx="118367" cy="1013"/>
                </a:xfrm>
              </p:grpSpPr>
              <p:sp>
                <p:nvSpPr>
                  <p:cNvPr id="43148" name="Line 49">
                    <a:extLst>
                      <a:ext uri="{FF2B5EF4-FFF2-40B4-BE49-F238E27FC236}">
                        <a16:creationId xmlns:a16="http://schemas.microsoft.com/office/drawing/2014/main" id="{F554C5AE-116E-AF37-A509-5C9294DC40C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-82416" y="237"/>
                    <a:ext cx="118367" cy="1013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43149" name="Line 50">
                    <a:extLst>
                      <a:ext uri="{FF2B5EF4-FFF2-40B4-BE49-F238E27FC236}">
                        <a16:creationId xmlns:a16="http://schemas.microsoft.com/office/drawing/2014/main" id="{A2DFD4B5-102E-CACD-13A0-A1D3A7E4D4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-48874" y="533"/>
                    <a:ext cx="13985" cy="110"/>
                  </a:xfrm>
                  <a:prstGeom prst="line">
                    <a:avLst/>
                  </a:prstGeom>
                  <a:noFill/>
                  <a:ln w="15875">
                    <a:solidFill>
                      <a:srgbClr val="FF0000"/>
                    </a:solidFill>
                    <a:round/>
                    <a:headEnd/>
                    <a:tailEnd type="stealth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 dirty="0"/>
                  </a:p>
                </p:txBody>
              </p:sp>
            </p:grpSp>
            <p:grpSp>
              <p:nvGrpSpPr>
                <p:cNvPr id="43138" name="Group 51">
                  <a:extLst>
                    <a:ext uri="{FF2B5EF4-FFF2-40B4-BE49-F238E27FC236}">
                      <a16:creationId xmlns:a16="http://schemas.microsoft.com/office/drawing/2014/main" id="{78C1A2A5-143A-306F-FB82-2CB347C32A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423672" flipH="1">
                  <a:off x="1969481" y="2265873"/>
                  <a:ext cx="236278" cy="823810"/>
                  <a:chOff x="300618" y="536"/>
                  <a:chExt cx="236278" cy="1323"/>
                </a:xfrm>
              </p:grpSpPr>
              <p:sp>
                <p:nvSpPr>
                  <p:cNvPr id="43146" name="Line 52">
                    <a:extLst>
                      <a:ext uri="{FF2B5EF4-FFF2-40B4-BE49-F238E27FC236}">
                        <a16:creationId xmlns:a16="http://schemas.microsoft.com/office/drawing/2014/main" id="{A4AE9502-E64B-AA39-08DB-D1FFBC0A55F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00618" y="536"/>
                    <a:ext cx="236278" cy="1323"/>
                  </a:xfrm>
                  <a:prstGeom prst="line">
                    <a:avLst/>
                  </a:prstGeom>
                  <a:noFill/>
                  <a:ln w="15875">
                    <a:solidFill>
                      <a:srgbClr val="008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  <p:sp>
                <p:nvSpPr>
                  <p:cNvPr id="43147" name="Line 53">
                    <a:extLst>
                      <a:ext uri="{FF2B5EF4-FFF2-40B4-BE49-F238E27FC236}">
                        <a16:creationId xmlns:a16="http://schemas.microsoft.com/office/drawing/2014/main" id="{83E5B325-2FC8-105D-4258-A94851603A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42307" y="873"/>
                    <a:ext cx="43962" cy="188"/>
                  </a:xfrm>
                  <a:prstGeom prst="line">
                    <a:avLst/>
                  </a:prstGeom>
                  <a:noFill/>
                  <a:ln w="15875">
                    <a:solidFill>
                      <a:srgbClr val="008000"/>
                    </a:solidFill>
                    <a:round/>
                    <a:headEnd/>
                    <a:tailEnd type="stealth" w="med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  <p:sp>
              <p:nvSpPr>
                <p:cNvPr id="43139" name="Line 54">
                  <a:extLst>
                    <a:ext uri="{FF2B5EF4-FFF2-40B4-BE49-F238E27FC236}">
                      <a16:creationId xmlns:a16="http://schemas.microsoft.com/office/drawing/2014/main" id="{B23A76A7-9E2C-FD79-CB10-41193B026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80000" flipH="1">
                  <a:off x="2207993" y="3086471"/>
                  <a:ext cx="22520" cy="203559"/>
                </a:xfrm>
                <a:prstGeom prst="line">
                  <a:avLst/>
                </a:prstGeom>
                <a:noFill/>
                <a:ln w="158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43140" name="Line 55">
                  <a:extLst>
                    <a:ext uri="{FF2B5EF4-FFF2-40B4-BE49-F238E27FC236}">
                      <a16:creationId xmlns:a16="http://schemas.microsoft.com/office/drawing/2014/main" id="{4F246E06-61A9-C20D-8093-FD32A24149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2144120" y="3086020"/>
                  <a:ext cx="58570" cy="203280"/>
                </a:xfrm>
                <a:prstGeom prst="line">
                  <a:avLst/>
                </a:prstGeom>
                <a:noFill/>
                <a:ln w="158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 dirty="0"/>
                </a:p>
              </p:txBody>
            </p:sp>
            <p:sp>
              <p:nvSpPr>
                <p:cNvPr id="43141" name="Arc 56">
                  <a:extLst>
                    <a:ext uri="{FF2B5EF4-FFF2-40B4-BE49-F238E27FC236}">
                      <a16:creationId xmlns:a16="http://schemas.microsoft.com/office/drawing/2014/main" id="{511F50F5-8E51-2BFC-4A84-7F91A9F49B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217858">
                  <a:off x="1627439" y="3171028"/>
                  <a:ext cx="110588" cy="138548"/>
                </a:xfrm>
                <a:custGeom>
                  <a:avLst/>
                  <a:gdLst>
                    <a:gd name="T0" fmla="*/ 0 w 21129"/>
                    <a:gd name="T1" fmla="*/ 0 h 21012"/>
                    <a:gd name="T2" fmla="*/ 2147483647 w 21129"/>
                    <a:gd name="T3" fmla="*/ 2147483647 h 21012"/>
                    <a:gd name="T4" fmla="*/ 0 w 21129"/>
                    <a:gd name="T5" fmla="*/ 2147483647 h 2101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129" h="21012" fill="none" extrusionOk="0">
                      <a:moveTo>
                        <a:pt x="5005" y="0"/>
                      </a:moveTo>
                      <a:cubicBezTo>
                        <a:pt x="13120" y="1933"/>
                        <a:pt x="19397" y="8366"/>
                        <a:pt x="21129" y="16526"/>
                      </a:cubicBezTo>
                    </a:path>
                    <a:path w="21129" h="21012" stroke="0" extrusionOk="0">
                      <a:moveTo>
                        <a:pt x="5005" y="0"/>
                      </a:moveTo>
                      <a:cubicBezTo>
                        <a:pt x="13120" y="1933"/>
                        <a:pt x="19397" y="8366"/>
                        <a:pt x="21129" y="16526"/>
                      </a:cubicBezTo>
                      <a:lnTo>
                        <a:pt x="0" y="21012"/>
                      </a:lnTo>
                      <a:lnTo>
                        <a:pt x="5005" y="0"/>
                      </a:lnTo>
                      <a:close/>
                    </a:path>
                  </a:pathLst>
                </a:custGeom>
                <a:noFill/>
                <a:ln w="19050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graphicFrame>
              <p:nvGraphicFramePr>
                <p:cNvPr id="43142" name="Object 57">
                  <a:extLst>
                    <a:ext uri="{FF2B5EF4-FFF2-40B4-BE49-F238E27FC236}">
                      <a16:creationId xmlns:a16="http://schemas.microsoft.com/office/drawing/2014/main" id="{3B6C33F1-06AF-5603-3126-6902A278447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08622" y="3087201"/>
                <a:ext cx="171529" cy="2308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215713" imgH="291847" progId="Equation.DSMT4">
                        <p:embed/>
                      </p:oleObj>
                    </mc:Choice>
                    <mc:Fallback>
                      <p:oleObj name="Equation" r:id="rId15" imgW="215713" imgH="291847" progId="Equation.DSMT4">
                        <p:embed/>
                        <p:pic>
                          <p:nvPicPr>
                            <p:cNvPr id="43142" name="Object 57">
                              <a:extLst>
                                <a:ext uri="{FF2B5EF4-FFF2-40B4-BE49-F238E27FC236}">
                                  <a16:creationId xmlns:a16="http://schemas.microsoft.com/office/drawing/2014/main" id="{3B6C33F1-06AF-5603-3126-6902A278447B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08622" y="3087201"/>
                              <a:ext cx="171529" cy="2308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3144" name="Object 59">
                  <a:extLst>
                    <a:ext uri="{FF2B5EF4-FFF2-40B4-BE49-F238E27FC236}">
                      <a16:creationId xmlns:a16="http://schemas.microsoft.com/office/drawing/2014/main" id="{539E8602-9ECB-CCD5-28E0-587692C9194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612281" y="1978978"/>
                <a:ext cx="114300" cy="228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7" imgW="114598" imgH="229197" progId="Equation.3">
                        <p:embed/>
                      </p:oleObj>
                    </mc:Choice>
                    <mc:Fallback>
                      <p:oleObj r:id="rId17" imgW="114598" imgH="229197" progId="Equation.3">
                        <p:embed/>
                        <p:pic>
                          <p:nvPicPr>
                            <p:cNvPr id="43144" name="Object 59">
                              <a:extLst>
                                <a:ext uri="{FF2B5EF4-FFF2-40B4-BE49-F238E27FC236}">
                                  <a16:creationId xmlns:a16="http://schemas.microsoft.com/office/drawing/2014/main" id="{539E8602-9ECB-CCD5-28E0-587692C9194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612281" y="1978978"/>
                              <a:ext cx="114300" cy="228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3145" name="Object 60">
                  <a:extLst>
                    <a:ext uri="{FF2B5EF4-FFF2-40B4-BE49-F238E27FC236}">
                      <a16:creationId xmlns:a16="http://schemas.microsoft.com/office/drawing/2014/main" id="{2E733591-B0D0-E1E0-F253-5B8A6737224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915050" y="1951488"/>
                <a:ext cx="165100" cy="228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9" imgW="165603" imgH="229297" progId="Equation.3">
                        <p:embed/>
                      </p:oleObj>
                    </mc:Choice>
                    <mc:Fallback>
                      <p:oleObj r:id="rId19" imgW="165603" imgH="229297" progId="Equation.3">
                        <p:embed/>
                        <p:pic>
                          <p:nvPicPr>
                            <p:cNvPr id="43145" name="Object 60">
                              <a:extLst>
                                <a:ext uri="{FF2B5EF4-FFF2-40B4-BE49-F238E27FC236}">
                                  <a16:creationId xmlns:a16="http://schemas.microsoft.com/office/drawing/2014/main" id="{2E733591-B0D0-E1E0-F253-5B8A67372244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15050" y="1951488"/>
                              <a:ext cx="165100" cy="2286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43134" name="对象 43133">
                <a:extLst>
                  <a:ext uri="{FF2B5EF4-FFF2-40B4-BE49-F238E27FC236}">
                    <a16:creationId xmlns:a16="http://schemas.microsoft.com/office/drawing/2014/main" id="{B35EBDD0-EAD1-4F58-0EA7-86A0226C842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26014" y="1842841"/>
              <a:ext cx="436877" cy="3640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1" imgW="457200" imgH="380880" progId="Equation.DSMT4">
                      <p:embed/>
                    </p:oleObj>
                  </mc:Choice>
                  <mc:Fallback>
                    <p:oleObj name="Equation" r:id="rId21" imgW="457200" imgH="380880" progId="Equation.DSMT4">
                      <p:embed/>
                      <p:pic>
                        <p:nvPicPr>
                          <p:cNvPr id="43134" name="对象 43133">
                            <a:extLst>
                              <a:ext uri="{FF2B5EF4-FFF2-40B4-BE49-F238E27FC236}">
                                <a16:creationId xmlns:a16="http://schemas.microsoft.com/office/drawing/2014/main" id="{B35EBDD0-EAD1-4F58-0EA7-86A0226C842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1926014" y="1842841"/>
                            <a:ext cx="436877" cy="36406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3152" name="文本框 43151">
              <a:extLst>
                <a:ext uri="{FF2B5EF4-FFF2-40B4-BE49-F238E27FC236}">
                  <a16:creationId xmlns:a16="http://schemas.microsoft.com/office/drawing/2014/main" id="{F2EF4FAE-29C7-C60A-2D2B-5D29136A98EC}"/>
                </a:ext>
              </a:extLst>
            </p:cNvPr>
            <p:cNvSpPr txBox="1"/>
            <p:nvPr/>
          </p:nvSpPr>
          <p:spPr>
            <a:xfrm>
              <a:off x="7007877" y="5576674"/>
              <a:ext cx="1381587" cy="483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67" dirty="0"/>
                <a:t>空气劈尖</a:t>
              </a:r>
            </a:p>
          </p:txBody>
        </p:sp>
      </p:grpSp>
      <p:grpSp>
        <p:nvGrpSpPr>
          <p:cNvPr id="43176" name="组合 43175">
            <a:extLst>
              <a:ext uri="{FF2B5EF4-FFF2-40B4-BE49-F238E27FC236}">
                <a16:creationId xmlns:a16="http://schemas.microsoft.com/office/drawing/2014/main" id="{15F2F266-9593-0CC4-99F9-17F352C77A13}"/>
              </a:ext>
            </a:extLst>
          </p:cNvPr>
          <p:cNvGrpSpPr/>
          <p:nvPr/>
        </p:nvGrpSpPr>
        <p:grpSpPr>
          <a:xfrm>
            <a:off x="4866525" y="2089033"/>
            <a:ext cx="2467631" cy="1464465"/>
            <a:chOff x="5068460" y="2427384"/>
            <a:chExt cx="2961157" cy="1757358"/>
          </a:xfrm>
        </p:grpSpPr>
        <p:grpSp>
          <p:nvGrpSpPr>
            <p:cNvPr id="43154" name="组合 43153">
              <a:extLst>
                <a:ext uri="{FF2B5EF4-FFF2-40B4-BE49-F238E27FC236}">
                  <a16:creationId xmlns:a16="http://schemas.microsoft.com/office/drawing/2014/main" id="{0858EA71-A27D-9291-4371-3667E0CE3E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8460" y="2427384"/>
              <a:ext cx="2863244" cy="1349679"/>
              <a:chOff x="1054100" y="2134655"/>
              <a:chExt cx="2504937" cy="1215418"/>
            </a:xfrm>
          </p:grpSpPr>
          <p:sp>
            <p:nvSpPr>
              <p:cNvPr id="43155" name="未知">
                <a:extLst>
                  <a:ext uri="{FF2B5EF4-FFF2-40B4-BE49-F238E27FC236}">
                    <a16:creationId xmlns:a16="http://schemas.microsoft.com/office/drawing/2014/main" id="{4486ADC0-6784-EE23-5CC3-CA73870F4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4100" y="2847360"/>
                <a:ext cx="2504937" cy="441940"/>
              </a:xfrm>
              <a:custGeom>
                <a:avLst/>
                <a:gdLst>
                  <a:gd name="T0" fmla="*/ 2147483647 w 2160"/>
                  <a:gd name="T1" fmla="*/ 2147483647 h 528"/>
                  <a:gd name="T2" fmla="*/ 2147483647 w 2160"/>
                  <a:gd name="T3" fmla="*/ 0 h 528"/>
                  <a:gd name="T4" fmla="*/ 0 w 2160"/>
                  <a:gd name="T5" fmla="*/ 2147483647 h 528"/>
                  <a:gd name="T6" fmla="*/ 2147483647 w 2160"/>
                  <a:gd name="T7" fmla="*/ 2147483647 h 5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" h="528">
                    <a:moveTo>
                      <a:pt x="2160" y="528"/>
                    </a:moveTo>
                    <a:lnTo>
                      <a:pt x="2160" y="0"/>
                    </a:lnTo>
                    <a:lnTo>
                      <a:pt x="0" y="528"/>
                    </a:lnTo>
                    <a:lnTo>
                      <a:pt x="2160" y="528"/>
                    </a:lnTo>
                    <a:close/>
                  </a:path>
                </a:pathLst>
              </a:custGeom>
              <a:solidFill>
                <a:srgbClr val="99CCFF">
                  <a:alpha val="70195"/>
                </a:srgbClr>
              </a:solidFill>
              <a:ln w="12700" cmpd="sng">
                <a:solidFill>
                  <a:srgbClr val="00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grpSp>
            <p:nvGrpSpPr>
              <p:cNvPr id="43156" name="Group 45">
                <a:extLst>
                  <a:ext uri="{FF2B5EF4-FFF2-40B4-BE49-F238E27FC236}">
                    <a16:creationId xmlns:a16="http://schemas.microsoft.com/office/drawing/2014/main" id="{95A1E72D-290D-4F68-F296-A168A5B316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1004582">
                <a:off x="2141184" y="2243504"/>
                <a:ext cx="281021" cy="844596"/>
                <a:chOff x="8135" y="388"/>
                <a:chExt cx="281021" cy="1073"/>
              </a:xfrm>
            </p:grpSpPr>
            <p:sp>
              <p:nvSpPr>
                <p:cNvPr id="43170" name="Line 46">
                  <a:extLst>
                    <a:ext uri="{FF2B5EF4-FFF2-40B4-BE49-F238E27FC236}">
                      <a16:creationId xmlns:a16="http://schemas.microsoft.com/office/drawing/2014/main" id="{49A92F42-C1CA-739F-D3FF-BD1CDCC4DE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135" y="388"/>
                  <a:ext cx="132663" cy="1073"/>
                </a:xfrm>
                <a:prstGeom prst="line">
                  <a:avLst/>
                </a:prstGeom>
                <a:noFill/>
                <a:ln w="158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43171" name="Line 47">
                  <a:extLst>
                    <a:ext uri="{FF2B5EF4-FFF2-40B4-BE49-F238E27FC236}">
                      <a16:creationId xmlns:a16="http://schemas.microsoft.com/office/drawing/2014/main" id="{0A823068-D8D0-4AAC-6393-2456752996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004582" flipH="1">
                  <a:off x="289156" y="638"/>
                  <a:ext cx="0" cy="305"/>
                </a:xfrm>
                <a:prstGeom prst="line">
                  <a:avLst/>
                </a:prstGeom>
                <a:noFill/>
                <a:ln w="15875">
                  <a:solidFill>
                    <a:srgbClr val="FF0000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grpSp>
            <p:nvGrpSpPr>
              <p:cNvPr id="43157" name="Group 48">
                <a:extLst>
                  <a:ext uri="{FF2B5EF4-FFF2-40B4-BE49-F238E27FC236}">
                    <a16:creationId xmlns:a16="http://schemas.microsoft.com/office/drawing/2014/main" id="{82DA4A98-855A-93B5-6A89-4FE26DEA9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44479">
                <a:off x="2126501" y="2134655"/>
                <a:ext cx="315372" cy="916326"/>
                <a:chOff x="-124723" y="184"/>
                <a:chExt cx="315372" cy="1021"/>
              </a:xfrm>
            </p:grpSpPr>
            <p:sp>
              <p:nvSpPr>
                <p:cNvPr id="43168" name="Line 49">
                  <a:extLst>
                    <a:ext uri="{FF2B5EF4-FFF2-40B4-BE49-F238E27FC236}">
                      <a16:creationId xmlns:a16="http://schemas.microsoft.com/office/drawing/2014/main" id="{B97152CE-D45D-EC34-CDF6-A3FA441AD1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75099" y="184"/>
                  <a:ext cx="115550" cy="1021"/>
                </a:xfrm>
                <a:prstGeom prst="line">
                  <a:avLst/>
                </a:prstGeom>
                <a:noFill/>
                <a:ln w="158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43169" name="Line 50">
                  <a:extLst>
                    <a:ext uri="{FF2B5EF4-FFF2-40B4-BE49-F238E27FC236}">
                      <a16:creationId xmlns:a16="http://schemas.microsoft.com/office/drawing/2014/main" id="{8BCB4A48-1F4B-21CE-3C1B-419D4E7DF7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-124723" y="637"/>
                  <a:ext cx="130090" cy="235"/>
                </a:xfrm>
                <a:prstGeom prst="line">
                  <a:avLst/>
                </a:prstGeom>
                <a:noFill/>
                <a:ln w="15875">
                  <a:solidFill>
                    <a:srgbClr val="FF0000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grpSp>
            <p:nvGrpSpPr>
              <p:cNvPr id="43158" name="Group 51">
                <a:extLst>
                  <a:ext uri="{FF2B5EF4-FFF2-40B4-BE49-F238E27FC236}">
                    <a16:creationId xmlns:a16="http://schemas.microsoft.com/office/drawing/2014/main" id="{96F51929-E5B8-8414-79B1-346D040D4C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423672" flipH="1">
                <a:off x="1772961" y="2432375"/>
                <a:ext cx="504206" cy="612098"/>
                <a:chOff x="221279" y="815"/>
                <a:chExt cx="504206" cy="983"/>
              </a:xfrm>
            </p:grpSpPr>
            <p:sp>
              <p:nvSpPr>
                <p:cNvPr id="43166" name="Line 52">
                  <a:extLst>
                    <a:ext uri="{FF2B5EF4-FFF2-40B4-BE49-F238E27FC236}">
                      <a16:creationId xmlns:a16="http://schemas.microsoft.com/office/drawing/2014/main" id="{97B8E4B6-0A10-8E8B-6086-A45493D482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1279" y="815"/>
                  <a:ext cx="504206" cy="983"/>
                </a:xfrm>
                <a:prstGeom prst="line">
                  <a:avLst/>
                </a:prstGeom>
                <a:noFill/>
                <a:ln w="1587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43167" name="Line 53">
                  <a:extLst>
                    <a:ext uri="{FF2B5EF4-FFF2-40B4-BE49-F238E27FC236}">
                      <a16:creationId xmlns:a16="http://schemas.microsoft.com/office/drawing/2014/main" id="{5DBECD5C-29D4-102B-A3E8-E1FA5184E6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1913" y="1124"/>
                  <a:ext cx="155713" cy="314"/>
                </a:xfrm>
                <a:prstGeom prst="line">
                  <a:avLst/>
                </a:prstGeom>
                <a:noFill/>
                <a:ln w="15875">
                  <a:solidFill>
                    <a:srgbClr val="008000"/>
                  </a:solidFill>
                  <a:round/>
                  <a:headEnd/>
                  <a:tailEnd type="stealth" w="med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sp>
            <p:nvSpPr>
              <p:cNvPr id="43159" name="Line 54">
                <a:extLst>
                  <a:ext uri="{FF2B5EF4-FFF2-40B4-BE49-F238E27FC236}">
                    <a16:creationId xmlns:a16="http://schemas.microsoft.com/office/drawing/2014/main" id="{B35F271F-620F-C111-E2C9-C314238513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80000">
                <a:off x="2237376" y="3088293"/>
                <a:ext cx="110986" cy="211984"/>
              </a:xfrm>
              <a:prstGeom prst="line">
                <a:avLst/>
              </a:prstGeom>
              <a:noFill/>
              <a:ln w="158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43160" name="Line 55">
                <a:extLst>
                  <a:ext uri="{FF2B5EF4-FFF2-40B4-BE49-F238E27FC236}">
                    <a16:creationId xmlns:a16="http://schemas.microsoft.com/office/drawing/2014/main" id="{EB57BF1B-5564-473D-4076-4B7C865F2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48892" y="3067568"/>
                <a:ext cx="43232" cy="249374"/>
              </a:xfrm>
              <a:prstGeom prst="line">
                <a:avLst/>
              </a:prstGeom>
              <a:noFill/>
              <a:ln w="1587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43161" name="Arc 56">
                <a:extLst>
                  <a:ext uri="{FF2B5EF4-FFF2-40B4-BE49-F238E27FC236}">
                    <a16:creationId xmlns:a16="http://schemas.microsoft.com/office/drawing/2014/main" id="{324F10D5-8BDB-8D6F-0D21-FB646E857573}"/>
                  </a:ext>
                </a:extLst>
              </p:cNvPr>
              <p:cNvSpPr>
                <a:spLocks/>
              </p:cNvSpPr>
              <p:nvPr/>
            </p:nvSpPr>
            <p:spPr bwMode="auto">
              <a:xfrm rot="2217858">
                <a:off x="1628204" y="3183333"/>
                <a:ext cx="106430" cy="127020"/>
              </a:xfrm>
              <a:custGeom>
                <a:avLst/>
                <a:gdLst>
                  <a:gd name="T0" fmla="*/ 0 w 21129"/>
                  <a:gd name="T1" fmla="*/ 0 h 21012"/>
                  <a:gd name="T2" fmla="*/ 2147483647 w 21129"/>
                  <a:gd name="T3" fmla="*/ 2147483647 h 21012"/>
                  <a:gd name="T4" fmla="*/ 0 w 21129"/>
                  <a:gd name="T5" fmla="*/ 2147483647 h 210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129" h="21012" fill="none" extrusionOk="0">
                    <a:moveTo>
                      <a:pt x="5005" y="0"/>
                    </a:moveTo>
                    <a:cubicBezTo>
                      <a:pt x="13120" y="1933"/>
                      <a:pt x="19397" y="8366"/>
                      <a:pt x="21129" y="16526"/>
                    </a:cubicBezTo>
                  </a:path>
                  <a:path w="21129" h="21012" stroke="0" extrusionOk="0">
                    <a:moveTo>
                      <a:pt x="5005" y="0"/>
                    </a:moveTo>
                    <a:cubicBezTo>
                      <a:pt x="13120" y="1933"/>
                      <a:pt x="19397" y="8366"/>
                      <a:pt x="21129" y="16526"/>
                    </a:cubicBezTo>
                    <a:lnTo>
                      <a:pt x="0" y="21012"/>
                    </a:lnTo>
                    <a:lnTo>
                      <a:pt x="5005" y="0"/>
                    </a:lnTo>
                    <a:close/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graphicFrame>
            <p:nvGraphicFramePr>
              <p:cNvPr id="43162" name="Object 57">
                <a:extLst>
                  <a:ext uri="{FF2B5EF4-FFF2-40B4-BE49-F238E27FC236}">
                    <a16:creationId xmlns:a16="http://schemas.microsoft.com/office/drawing/2014/main" id="{97FBAAD6-5C86-EF0A-E62D-615FD9ADAC3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97444" y="3105376"/>
              <a:ext cx="181851" cy="2446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3" imgW="215713" imgH="291847" progId="Equation.DSMT4">
                      <p:embed/>
                    </p:oleObj>
                  </mc:Choice>
                  <mc:Fallback>
                    <p:oleObj name="Equation" r:id="rId23" imgW="215713" imgH="291847" progId="Equation.DSMT4">
                      <p:embed/>
                      <p:pic>
                        <p:nvPicPr>
                          <p:cNvPr id="43162" name="Object 57">
                            <a:extLst>
                              <a:ext uri="{FF2B5EF4-FFF2-40B4-BE49-F238E27FC236}">
                                <a16:creationId xmlns:a16="http://schemas.microsoft.com/office/drawing/2014/main" id="{97FBAAD6-5C86-EF0A-E62D-615FD9ADAC3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7444" y="3105376"/>
                            <a:ext cx="181851" cy="24469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164" name="Object 59">
                <a:extLst>
                  <a:ext uri="{FF2B5EF4-FFF2-40B4-BE49-F238E27FC236}">
                    <a16:creationId xmlns:a16="http://schemas.microsoft.com/office/drawing/2014/main" id="{3F81A708-BF7D-FDC1-D484-63E350139A1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95300" y="2161983"/>
              <a:ext cx="1143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4" imgW="114598" imgH="229197" progId="Equation.3">
                      <p:embed/>
                    </p:oleObj>
                  </mc:Choice>
                  <mc:Fallback>
                    <p:oleObj r:id="rId24" imgW="114598" imgH="229197" progId="Equation.3">
                      <p:embed/>
                      <p:pic>
                        <p:nvPicPr>
                          <p:cNvPr id="43164" name="Object 59">
                            <a:extLst>
                              <a:ext uri="{FF2B5EF4-FFF2-40B4-BE49-F238E27FC236}">
                                <a16:creationId xmlns:a16="http://schemas.microsoft.com/office/drawing/2014/main" id="{3F81A708-BF7D-FDC1-D484-63E350139A1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95300" y="2161983"/>
                            <a:ext cx="114300" cy="2286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165" name="Object 60">
                <a:extLst>
                  <a:ext uri="{FF2B5EF4-FFF2-40B4-BE49-F238E27FC236}">
                    <a16:creationId xmlns:a16="http://schemas.microsoft.com/office/drawing/2014/main" id="{5042E307-67C8-9858-5F3C-0C89D52640F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81539" y="2280113"/>
              <a:ext cx="165100" cy="228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5" imgW="165603" imgH="229297" progId="Equation.3">
                      <p:embed/>
                    </p:oleObj>
                  </mc:Choice>
                  <mc:Fallback>
                    <p:oleObj r:id="rId25" imgW="165603" imgH="229297" progId="Equation.3">
                      <p:embed/>
                      <p:pic>
                        <p:nvPicPr>
                          <p:cNvPr id="43165" name="Object 60">
                            <a:extLst>
                              <a:ext uri="{FF2B5EF4-FFF2-40B4-BE49-F238E27FC236}">
                                <a16:creationId xmlns:a16="http://schemas.microsoft.com/office/drawing/2014/main" id="{5042E307-67C8-9858-5F3C-0C89D52640F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81539" y="2280113"/>
                            <a:ext cx="165100" cy="2286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3172" name="文本框 43171">
              <a:extLst>
                <a:ext uri="{FF2B5EF4-FFF2-40B4-BE49-F238E27FC236}">
                  <a16:creationId xmlns:a16="http://schemas.microsoft.com/office/drawing/2014/main" id="{BE1773C9-72FE-CBA7-8E66-BC1EAD60F7CD}"/>
                </a:ext>
              </a:extLst>
            </p:cNvPr>
            <p:cNvSpPr txBox="1"/>
            <p:nvPr/>
          </p:nvSpPr>
          <p:spPr>
            <a:xfrm>
              <a:off x="6776966" y="3351817"/>
              <a:ext cx="1252651" cy="418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67" dirty="0"/>
                <a:t>介质劈尖</a:t>
              </a:r>
            </a:p>
          </p:txBody>
        </p:sp>
        <p:sp>
          <p:nvSpPr>
            <p:cNvPr id="43173" name="Line 49">
              <a:extLst>
                <a:ext uri="{FF2B5EF4-FFF2-40B4-BE49-F238E27FC236}">
                  <a16:creationId xmlns:a16="http://schemas.microsoft.com/office/drawing/2014/main" id="{1C7C5231-8D0C-CBD8-9963-00FDA562EA9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44479" flipH="1" flipV="1">
              <a:off x="6547845" y="3435177"/>
              <a:ext cx="326245" cy="499982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43174" name="Line 52">
              <a:extLst>
                <a:ext uri="{FF2B5EF4-FFF2-40B4-BE49-F238E27FC236}">
                  <a16:creationId xmlns:a16="http://schemas.microsoft.com/office/drawing/2014/main" id="{5465F4BE-EBF9-E8D7-E8DA-AF3FD610DDC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423672" flipH="1" flipV="1">
              <a:off x="6354055" y="3433383"/>
              <a:ext cx="481906" cy="4661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43175" name="对象 43174">
              <a:extLst>
                <a:ext uri="{FF2B5EF4-FFF2-40B4-BE49-F238E27FC236}">
                  <a16:creationId xmlns:a16="http://schemas.microsoft.com/office/drawing/2014/main" id="{16FBE3AE-F6E3-81A5-5EE7-06AF69F31F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76686" y="3770405"/>
            <a:ext cx="527050" cy="414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482400" imgH="380880" progId="Equation.DSMT4">
                    <p:embed/>
                  </p:oleObj>
                </mc:Choice>
                <mc:Fallback>
                  <p:oleObj name="Equation" r:id="rId26" imgW="482400" imgH="380880" progId="Equation.DSMT4">
                    <p:embed/>
                    <p:pic>
                      <p:nvPicPr>
                        <p:cNvPr id="43175" name="对象 43174">
                          <a:extLst>
                            <a:ext uri="{FF2B5EF4-FFF2-40B4-BE49-F238E27FC236}">
                              <a16:creationId xmlns:a16="http://schemas.microsoft.com/office/drawing/2014/main" id="{16FBE3AE-F6E3-81A5-5EE7-06AF69F31F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6776686" y="3770405"/>
                          <a:ext cx="527050" cy="414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177" name="文本框 43176">
            <a:extLst>
              <a:ext uri="{FF2B5EF4-FFF2-40B4-BE49-F238E27FC236}">
                <a16:creationId xmlns:a16="http://schemas.microsoft.com/office/drawing/2014/main" id="{10363061-CD21-8C19-3E9A-042BBA9CF7CD}"/>
              </a:ext>
            </a:extLst>
          </p:cNvPr>
          <p:cNvSpPr txBox="1"/>
          <p:nvPr/>
        </p:nvSpPr>
        <p:spPr bwMode="auto">
          <a:xfrm>
            <a:off x="2121185" y="5127843"/>
            <a:ext cx="5274441" cy="46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28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C00000"/>
              </a:buClr>
            </a:pPr>
            <a:r>
              <a:rPr lang="zh-CN" altLang="en-US" sz="2333" dirty="0">
                <a:latin typeface="+mn-ea"/>
              </a:rPr>
              <a:t>劈尖干涉条纹</a:t>
            </a:r>
            <a:r>
              <a:rPr lang="zh-CN" altLang="en-US" sz="2333" dirty="0">
                <a:solidFill>
                  <a:srgbClr val="FF0000"/>
                </a:solidFill>
                <a:latin typeface="+mn-ea"/>
              </a:rPr>
              <a:t>定域</a:t>
            </a:r>
            <a:r>
              <a:rPr lang="zh-CN" altLang="en-US" sz="2333" dirty="0">
                <a:latin typeface="+mn-ea"/>
              </a:rPr>
              <a:t>在薄膜表面附近</a:t>
            </a:r>
            <a:endParaRPr lang="zh-CN" altLang="en-US" sz="2333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C4D582FC-5E9C-D3C0-457A-C9602DB56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129" y="380795"/>
            <a:ext cx="3666103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333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17.4  </a:t>
            </a:r>
            <a:r>
              <a:rPr lang="zh-CN" altLang="en-US" sz="2333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薄膜的等厚干涉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575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7" grpId="0"/>
      <p:bldP spid="43177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>
            <a:extLst>
              <a:ext uri="{FF2B5EF4-FFF2-40B4-BE49-F238E27FC236}">
                <a16:creationId xmlns:a16="http://schemas.microsoft.com/office/drawing/2014/main" id="{185B8919-DDE0-45FB-C6FD-BB9460B4F349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539552" y="533739"/>
            <a:ext cx="3263636" cy="45134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3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、测量薄膜的厚度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62D512-9425-CB64-D4AF-EB8B7F674C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338285"/>
            <a:ext cx="2642188" cy="17628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D64BC7-49E9-22E7-1EDD-E9EBDD1D6B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345332"/>
            <a:ext cx="2642188" cy="1556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1269D0-CE00-C8BA-5B82-EC1DA4E97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1705372"/>
            <a:ext cx="3292643" cy="204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6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2"/>
          <p:cNvSpPr txBox="1"/>
          <p:nvPr/>
        </p:nvSpPr>
        <p:spPr>
          <a:xfrm>
            <a:off x="683568" y="885475"/>
            <a:ext cx="8112393" cy="18900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333" dirty="0"/>
              <a:t>         </a:t>
            </a:r>
            <a:r>
              <a:rPr lang="en-US" altLang="zh-CN" sz="2333" dirty="0" err="1"/>
              <a:t>测</a:t>
            </a:r>
            <a:r>
              <a:rPr lang="en-US" altLang="zh-CN" sz="2333" dirty="0" err="1">
                <a:sym typeface="+mn-ea"/>
              </a:rPr>
              <a:t>Si</a:t>
            </a:r>
            <a:r>
              <a:rPr lang="zh-CN" altLang="en-US" sz="2333" dirty="0">
                <a:sym typeface="+mn-ea"/>
              </a:rPr>
              <a:t>表面SiO</a:t>
            </a:r>
            <a:r>
              <a:rPr lang="zh-CN" altLang="en-US" sz="2333" baseline="-25000" dirty="0">
                <a:sym typeface="+mn-ea"/>
              </a:rPr>
              <a:t>2</a:t>
            </a:r>
            <a:r>
              <a:rPr lang="zh-CN" altLang="en-US" sz="2333" dirty="0">
                <a:sym typeface="+mn-ea"/>
              </a:rPr>
              <a:t>薄膜的厚度</a:t>
            </a:r>
            <a:r>
              <a:rPr lang="zh-CN" altLang="en-US" sz="2333" dirty="0"/>
              <a:t>，</a:t>
            </a:r>
            <a:r>
              <a:rPr lang="en-US" altLang="zh-CN" sz="2333" dirty="0">
                <a:sym typeface="+mn-ea"/>
              </a:rPr>
              <a:t>已</a:t>
            </a:r>
            <a:r>
              <a:rPr lang="zh-CN" altLang="en-US" sz="2333" dirty="0">
                <a:sym typeface="+mn-ea"/>
              </a:rPr>
              <a:t>知Si的折射率为</a:t>
            </a:r>
            <a:r>
              <a:rPr lang="en-US" altLang="zh-CN" sz="2333" dirty="0">
                <a:sym typeface="+mn-ea"/>
              </a:rPr>
              <a:t>3.42</a:t>
            </a:r>
            <a:r>
              <a:rPr lang="zh-CN" altLang="en-US" sz="2333" dirty="0">
                <a:sym typeface="+mn-ea"/>
              </a:rPr>
              <a:t>，SiO</a:t>
            </a:r>
            <a:r>
              <a:rPr lang="zh-CN" altLang="en-US" sz="2333" baseline="-25000" dirty="0">
                <a:sym typeface="+mn-ea"/>
              </a:rPr>
              <a:t>2</a:t>
            </a:r>
            <a:r>
              <a:rPr lang="zh-CN" altLang="en-US" sz="2333" dirty="0">
                <a:sym typeface="+mn-ea"/>
              </a:rPr>
              <a:t>的折射率为</a:t>
            </a:r>
            <a:r>
              <a:rPr lang="en-US" altLang="zh-CN" sz="2333" dirty="0">
                <a:sym typeface="+mn-ea"/>
              </a:rPr>
              <a:t>1.5</a:t>
            </a:r>
            <a:r>
              <a:rPr lang="zh-CN" altLang="en-US" sz="2333" dirty="0">
                <a:sym typeface="+mn-ea"/>
              </a:rPr>
              <a:t>，用氦氖激光(</a:t>
            </a:r>
            <a:r>
              <a:rPr lang="zh-CN" altLang="en-US" sz="2333" i="1" dirty="0">
                <a:sym typeface="+mn-ea"/>
              </a:rPr>
              <a:t>λ</a:t>
            </a:r>
            <a:r>
              <a:rPr lang="zh-CN" altLang="en-US" sz="2333" dirty="0">
                <a:sym typeface="+mn-ea"/>
              </a:rPr>
              <a:t>=</a:t>
            </a:r>
            <a:r>
              <a:rPr lang="en-US" altLang="zh-CN" sz="2333" dirty="0">
                <a:sym typeface="+mn-ea"/>
              </a:rPr>
              <a:t>632.8</a:t>
            </a:r>
            <a:r>
              <a:rPr lang="zh-CN" altLang="en-US" sz="2333" dirty="0">
                <a:sym typeface="+mn-ea"/>
              </a:rPr>
              <a:t>nm)垂直照射，在反射光中观察到在腐蚀区域内有</a:t>
            </a:r>
            <a:r>
              <a:rPr lang="en-US" altLang="zh-CN" sz="2333" dirty="0">
                <a:sym typeface="+mn-ea"/>
              </a:rPr>
              <a:t>6</a:t>
            </a:r>
            <a:r>
              <a:rPr lang="zh-CN" altLang="en-US" sz="2333" dirty="0">
                <a:sym typeface="+mn-ea"/>
              </a:rPr>
              <a:t>条</a:t>
            </a:r>
            <a:r>
              <a:rPr lang="zh-CN" altLang="en-US" sz="2333" dirty="0">
                <a:solidFill>
                  <a:srgbClr val="FF0000"/>
                </a:solidFill>
                <a:sym typeface="+mn-ea"/>
              </a:rPr>
              <a:t>暗纹</a:t>
            </a:r>
            <a:r>
              <a:rPr lang="zh-CN" altLang="en-US" sz="2333" dirty="0">
                <a:sym typeface="+mn-ea"/>
              </a:rPr>
              <a:t>，其中</a:t>
            </a:r>
            <a:r>
              <a:rPr lang="en-US" altLang="zh-CN" sz="2333" i="1" dirty="0">
                <a:sym typeface="+mn-ea"/>
              </a:rPr>
              <a:t>A</a:t>
            </a:r>
            <a:r>
              <a:rPr lang="zh-CN" altLang="en-US" sz="2333" dirty="0">
                <a:sym typeface="+mn-ea"/>
              </a:rPr>
              <a:t>端为暗纹，求SiO</a:t>
            </a:r>
            <a:r>
              <a:rPr lang="zh-CN" altLang="en-US" sz="2333" baseline="-25000" dirty="0">
                <a:sym typeface="+mn-ea"/>
              </a:rPr>
              <a:t>2</a:t>
            </a:r>
            <a:r>
              <a:rPr lang="zh-CN" altLang="en-US" sz="2333" dirty="0">
                <a:sym typeface="+mn-ea"/>
              </a:rPr>
              <a:t>薄膜的厚度。</a:t>
            </a:r>
            <a:endParaRPr lang="zh-CN" altLang="en-US" sz="2333" dirty="0"/>
          </a:p>
        </p:txBody>
      </p:sp>
      <p:sp>
        <p:nvSpPr>
          <p:cNvPr id="15362" name="Line 7"/>
          <p:cNvSpPr/>
          <p:nvPr/>
        </p:nvSpPr>
        <p:spPr>
          <a:xfrm>
            <a:off x="6984826" y="2819871"/>
            <a:ext cx="0" cy="440532"/>
          </a:xfrm>
          <a:prstGeom prst="line">
            <a:avLst/>
          </a:prstGeom>
          <a:ln w="3810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sp>
      <p:grpSp>
        <p:nvGrpSpPr>
          <p:cNvPr id="15363" name="Group 24"/>
          <p:cNvGrpSpPr/>
          <p:nvPr/>
        </p:nvGrpSpPr>
        <p:grpSpPr>
          <a:xfrm>
            <a:off x="6109578" y="2476447"/>
            <a:ext cx="2742855" cy="1243932"/>
            <a:chOff x="2643" y="2064"/>
            <a:chExt cx="3117" cy="1254"/>
          </a:xfrm>
        </p:grpSpPr>
        <p:sp>
          <p:nvSpPr>
            <p:cNvPr id="15364" name="AutoShape 25" descr="40%"/>
            <p:cNvSpPr/>
            <p:nvPr/>
          </p:nvSpPr>
          <p:spPr>
            <a:xfrm>
              <a:off x="3984" y="2448"/>
              <a:ext cx="1488" cy="336"/>
            </a:xfrm>
            <a:prstGeom prst="rtTriangle">
              <a:avLst/>
            </a:prstGeom>
            <a:pattFill prst="pct40">
              <a:fgClr>
                <a:srgbClr val="00FFCC"/>
              </a:fgClr>
              <a:bgClr>
                <a:srgbClr val="FFFFFF"/>
              </a:bgClr>
            </a:pattFill>
            <a:ln w="57150">
              <a:noFill/>
            </a:ln>
          </p:spPr>
          <p:txBody>
            <a:bodyPr wrap="none" anchor="ctr" anchorCtr="0"/>
            <a:lstStyle/>
            <a:p>
              <a:pPr algn="ctr"/>
              <a:endParaRPr lang="zh-CN" altLang="en-US" sz="1750" dirty="0"/>
            </a:p>
          </p:txBody>
        </p:sp>
        <p:sp>
          <p:nvSpPr>
            <p:cNvPr id="15365" name="Rectangle 26" descr="40%"/>
            <p:cNvSpPr/>
            <p:nvPr/>
          </p:nvSpPr>
          <p:spPr>
            <a:xfrm>
              <a:off x="3072" y="2448"/>
              <a:ext cx="912" cy="336"/>
            </a:xfrm>
            <a:prstGeom prst="rect">
              <a:avLst/>
            </a:prstGeom>
            <a:pattFill prst="pct40">
              <a:fgClr>
                <a:srgbClr val="00FFCC"/>
              </a:fgClr>
              <a:bgClr>
                <a:srgbClr val="FFFFFF"/>
              </a:bgClr>
            </a:pattFill>
            <a:ln w="57150">
              <a:noFill/>
            </a:ln>
          </p:spPr>
          <p:txBody>
            <a:bodyPr wrap="none" anchor="ctr" anchorCtr="0"/>
            <a:lstStyle/>
            <a:p>
              <a:pPr algn="ctr">
                <a:spcBef>
                  <a:spcPct val="0"/>
                </a:spcBef>
              </a:pPr>
              <a:endParaRPr lang="zh-CN" altLang="en-US" sz="2000" dirty="0"/>
            </a:p>
          </p:txBody>
        </p:sp>
        <p:grpSp>
          <p:nvGrpSpPr>
            <p:cNvPr id="15366" name="Group 27"/>
            <p:cNvGrpSpPr/>
            <p:nvPr/>
          </p:nvGrpSpPr>
          <p:grpSpPr>
            <a:xfrm>
              <a:off x="3072" y="2784"/>
              <a:ext cx="2352" cy="486"/>
              <a:chOff x="1584" y="3456"/>
              <a:chExt cx="1632" cy="384"/>
            </a:xfrm>
          </p:grpSpPr>
          <p:grpSp>
            <p:nvGrpSpPr>
              <p:cNvPr id="15367" name="Group 28"/>
              <p:cNvGrpSpPr/>
              <p:nvPr/>
            </p:nvGrpSpPr>
            <p:grpSpPr>
              <a:xfrm>
                <a:off x="1584" y="3456"/>
                <a:ext cx="1632" cy="384"/>
                <a:chOff x="1008" y="3312"/>
                <a:chExt cx="1632" cy="384"/>
              </a:xfrm>
            </p:grpSpPr>
            <p:sp>
              <p:nvSpPr>
                <p:cNvPr id="15368" name="Rectangle 29"/>
                <p:cNvSpPr/>
                <p:nvPr/>
              </p:nvSpPr>
              <p:spPr>
                <a:xfrm>
                  <a:off x="1008" y="3312"/>
                  <a:ext cx="1632" cy="384"/>
                </a:xfrm>
                <a:prstGeom prst="rect">
                  <a:avLst/>
                </a:prstGeom>
                <a:solidFill>
                  <a:srgbClr val="00CCFF">
                    <a:alpha val="50195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lstStyle/>
                <a:p>
                  <a:pPr algn="ctr"/>
                  <a:endParaRPr lang="zh-CN" altLang="en-US" sz="1750" dirty="0"/>
                </a:p>
              </p:txBody>
            </p:sp>
            <p:sp>
              <p:nvSpPr>
                <p:cNvPr id="15369" name="Line 30"/>
                <p:cNvSpPr/>
                <p:nvPr/>
              </p:nvSpPr>
              <p:spPr>
                <a:xfrm>
                  <a:off x="1008" y="3312"/>
                  <a:ext cx="1632" cy="0"/>
                </a:xfrm>
                <a:prstGeom prst="line">
                  <a:avLst/>
                </a:prstGeom>
                <a:ln w="9525" cap="flat" cmpd="sng">
                  <a:solidFill>
                    <a:srgbClr val="00CC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70" name="Line 31"/>
                <p:cNvSpPr/>
                <p:nvPr/>
              </p:nvSpPr>
              <p:spPr>
                <a:xfrm>
                  <a:off x="1008" y="3696"/>
                  <a:ext cx="1632" cy="0"/>
                </a:xfrm>
                <a:prstGeom prst="line">
                  <a:avLst/>
                </a:prstGeom>
                <a:ln w="9525" cap="flat" cmpd="sng">
                  <a:solidFill>
                    <a:srgbClr val="00CCFF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71" name="Group 32"/>
              <p:cNvGrpSpPr/>
              <p:nvPr/>
            </p:nvGrpSpPr>
            <p:grpSpPr>
              <a:xfrm>
                <a:off x="2928" y="3600"/>
                <a:ext cx="192" cy="192"/>
                <a:chOff x="2928" y="3600"/>
                <a:chExt cx="192" cy="192"/>
              </a:xfrm>
            </p:grpSpPr>
            <p:sp>
              <p:nvSpPr>
                <p:cNvPr id="15372" name="Line 33"/>
                <p:cNvSpPr/>
                <p:nvPr/>
              </p:nvSpPr>
              <p:spPr>
                <a:xfrm flipV="1">
                  <a:off x="2976" y="3600"/>
                  <a:ext cx="48" cy="48"/>
                </a:xfrm>
                <a:prstGeom prst="line">
                  <a:avLst/>
                </a:prstGeom>
                <a:ln w="952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73" name="Line 34"/>
                <p:cNvSpPr/>
                <p:nvPr/>
              </p:nvSpPr>
              <p:spPr>
                <a:xfrm flipV="1">
                  <a:off x="3072" y="3696"/>
                  <a:ext cx="48" cy="48"/>
                </a:xfrm>
                <a:prstGeom prst="line">
                  <a:avLst/>
                </a:prstGeom>
                <a:ln w="952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74" name="Line 35"/>
                <p:cNvSpPr/>
                <p:nvPr/>
              </p:nvSpPr>
              <p:spPr>
                <a:xfrm flipV="1">
                  <a:off x="2928" y="3600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15375" name="Group 36"/>
              <p:cNvGrpSpPr/>
              <p:nvPr/>
            </p:nvGrpSpPr>
            <p:grpSpPr>
              <a:xfrm>
                <a:off x="1632" y="3552"/>
                <a:ext cx="192" cy="192"/>
                <a:chOff x="2928" y="3600"/>
                <a:chExt cx="192" cy="192"/>
              </a:xfrm>
            </p:grpSpPr>
            <p:sp>
              <p:nvSpPr>
                <p:cNvPr id="15376" name="Line 37"/>
                <p:cNvSpPr/>
                <p:nvPr/>
              </p:nvSpPr>
              <p:spPr>
                <a:xfrm flipV="1">
                  <a:off x="2976" y="3600"/>
                  <a:ext cx="48" cy="48"/>
                </a:xfrm>
                <a:prstGeom prst="line">
                  <a:avLst/>
                </a:prstGeom>
                <a:ln w="952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77" name="Line 38"/>
                <p:cNvSpPr/>
                <p:nvPr/>
              </p:nvSpPr>
              <p:spPr>
                <a:xfrm flipV="1">
                  <a:off x="3072" y="3696"/>
                  <a:ext cx="48" cy="48"/>
                </a:xfrm>
                <a:prstGeom prst="line">
                  <a:avLst/>
                </a:prstGeom>
                <a:ln w="952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5378" name="Line 39"/>
                <p:cNvSpPr/>
                <p:nvPr/>
              </p:nvSpPr>
              <p:spPr>
                <a:xfrm flipV="1">
                  <a:off x="2928" y="3600"/>
                  <a:ext cx="192" cy="192"/>
                </a:xfrm>
                <a:prstGeom prst="line">
                  <a:avLst/>
                </a:prstGeom>
                <a:ln w="9525" cap="flat" cmpd="sng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275496" name="Text Box 40"/>
            <p:cNvSpPr txBox="1">
              <a:spLocks noChangeArrowheads="1"/>
            </p:cNvSpPr>
            <p:nvPr/>
          </p:nvSpPr>
          <p:spPr bwMode="auto">
            <a:xfrm>
              <a:off x="3792" y="2064"/>
              <a:ext cx="380" cy="403"/>
            </a:xfrm>
            <a:prstGeom prst="rect">
              <a:avLst/>
            </a:prstGeom>
            <a:noFill/>
            <a:ln w="5715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defTabSz="571477"/>
              <a:r>
                <a:rPr kumimoji="0" lang="en-US" altLang="zh-CN" sz="2000" i="1" noProof="1">
                  <a:effectLst>
                    <a:outerShdw blurRad="38100" dist="38100" dir="2700000">
                      <a:srgbClr val="C0C0C0"/>
                    </a:outerShdw>
                  </a:effectLst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75497" name="Text Box 41"/>
            <p:cNvSpPr txBox="1">
              <a:spLocks noChangeArrowheads="1"/>
            </p:cNvSpPr>
            <p:nvPr/>
          </p:nvSpPr>
          <p:spPr bwMode="auto">
            <a:xfrm>
              <a:off x="5424" y="2544"/>
              <a:ext cx="336" cy="403"/>
            </a:xfrm>
            <a:prstGeom prst="rect">
              <a:avLst/>
            </a:prstGeom>
            <a:noFill/>
            <a:ln w="5715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defTabSz="571477"/>
              <a:r>
                <a:rPr kumimoji="0" lang="en-US" altLang="zh-CN" sz="2000" i="1" noProof="1">
                  <a:effectLst>
                    <a:outerShdw blurRad="38100" dist="38100" dir="2700000">
                      <a:srgbClr val="C0C0C0"/>
                    </a:outerShdw>
                  </a:effectLst>
                  <a:ea typeface="宋体" panose="02010600030101010101" pitchFamily="2" charset="-122"/>
                </a:rPr>
                <a:t>B</a:t>
              </a:r>
            </a:p>
          </p:txBody>
        </p:sp>
        <p:grpSp>
          <p:nvGrpSpPr>
            <p:cNvPr id="15381" name="Group 42"/>
            <p:cNvGrpSpPr/>
            <p:nvPr/>
          </p:nvGrpSpPr>
          <p:grpSpPr>
            <a:xfrm>
              <a:off x="2643" y="2064"/>
              <a:ext cx="1409" cy="1254"/>
              <a:chOff x="2438" y="3132"/>
              <a:chExt cx="1142" cy="990"/>
            </a:xfrm>
          </p:grpSpPr>
          <p:sp>
            <p:nvSpPr>
              <p:cNvPr id="15382" name="Text Box 43"/>
              <p:cNvSpPr txBox="1"/>
              <p:nvPr/>
            </p:nvSpPr>
            <p:spPr>
              <a:xfrm>
                <a:off x="2581" y="3132"/>
                <a:ext cx="928" cy="3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n-US" altLang="zh-CN" sz="2000" i="1" dirty="0"/>
                  <a:t>n</a:t>
                </a:r>
                <a:r>
                  <a:rPr lang="en-US" altLang="zh-CN" sz="2000" baseline="-25000" dirty="0"/>
                  <a:t>1</a:t>
                </a:r>
                <a:r>
                  <a:rPr lang="en-US" altLang="zh-CN" sz="2000" dirty="0"/>
                  <a:t>=1</a:t>
                </a:r>
                <a:r>
                  <a:rPr lang="en-GB" altLang="zh-CN" sz="2000" dirty="0"/>
                  <a:t>.</a:t>
                </a:r>
                <a:r>
                  <a:rPr lang="en-US" altLang="zh-CN" sz="2000" dirty="0"/>
                  <a:t>00</a:t>
                </a:r>
              </a:p>
            </p:txBody>
          </p:sp>
          <p:sp>
            <p:nvSpPr>
              <p:cNvPr id="275500" name="Text Box 44"/>
              <p:cNvSpPr txBox="1">
                <a:spLocks noChangeArrowheads="1"/>
              </p:cNvSpPr>
              <p:nvPr/>
            </p:nvSpPr>
            <p:spPr bwMode="auto">
              <a:xfrm>
                <a:off x="2438" y="3467"/>
                <a:ext cx="987" cy="31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defTabSz="571477">
                  <a:defRPr/>
                </a:pPr>
                <a:r>
                  <a:rPr lang="zh-CN" altLang="en-US" sz="20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宋体" panose="02010600030101010101" pitchFamily="2" charset="-122"/>
                  </a:rPr>
                  <a:t>   </a:t>
                </a:r>
                <a:r>
                  <a:rPr lang="en-US" altLang="zh-CN" sz="2000" i="1" dirty="0">
                    <a:ea typeface="宋体" panose="02010600030101010101" pitchFamily="2" charset="-122"/>
                  </a:rPr>
                  <a:t>n</a:t>
                </a:r>
                <a:r>
                  <a:rPr lang="en-US" altLang="zh-CN" sz="2000" baseline="-25000" dirty="0">
                    <a:ea typeface="宋体" panose="02010600030101010101" pitchFamily="2" charset="-122"/>
                  </a:rPr>
                  <a:t>2</a:t>
                </a:r>
                <a:r>
                  <a:rPr lang="en-GB" altLang="zh-CN" sz="2000" dirty="0">
                    <a:ea typeface="宋体" panose="02010600030101010101" pitchFamily="2" charset="-122"/>
                  </a:rPr>
                  <a:t>=1.</a:t>
                </a:r>
                <a:r>
                  <a:rPr lang="en-US" altLang="en-GB" sz="2000" dirty="0">
                    <a:ea typeface="宋体" panose="02010600030101010101" pitchFamily="2" charset="-122"/>
                  </a:rPr>
                  <a:t>5</a:t>
                </a:r>
              </a:p>
            </p:txBody>
          </p:sp>
          <p:sp>
            <p:nvSpPr>
              <p:cNvPr id="15384" name="Text Box 45"/>
              <p:cNvSpPr txBox="1"/>
              <p:nvPr/>
            </p:nvSpPr>
            <p:spPr>
              <a:xfrm>
                <a:off x="2534" y="3804"/>
                <a:ext cx="1046" cy="3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000" dirty="0"/>
                  <a:t>  </a:t>
                </a:r>
                <a:r>
                  <a:rPr lang="en-US" altLang="zh-CN" sz="2000" i="1" dirty="0"/>
                  <a:t>n</a:t>
                </a:r>
                <a:r>
                  <a:rPr lang="en-US" altLang="zh-CN" sz="2000" baseline="-25000" dirty="0"/>
                  <a:t>3</a:t>
                </a:r>
                <a:r>
                  <a:rPr lang="en-GB" altLang="zh-CN" sz="2000" dirty="0"/>
                  <a:t>=</a:t>
                </a:r>
                <a:r>
                  <a:rPr lang="en-US" altLang="en-GB" sz="2000" dirty="0"/>
                  <a:t>3</a:t>
                </a:r>
                <a:r>
                  <a:rPr lang="en-GB" altLang="zh-CN" sz="2000" dirty="0"/>
                  <a:t>.</a:t>
                </a:r>
                <a:r>
                  <a:rPr lang="en-US" altLang="en-GB" sz="2000" dirty="0"/>
                  <a:t>42</a:t>
                </a:r>
              </a:p>
            </p:txBody>
          </p:sp>
        </p:grpSp>
        <p:grpSp>
          <p:nvGrpSpPr>
            <p:cNvPr id="15385" name="Group 46"/>
            <p:cNvGrpSpPr/>
            <p:nvPr/>
          </p:nvGrpSpPr>
          <p:grpSpPr>
            <a:xfrm>
              <a:off x="3984" y="2448"/>
              <a:ext cx="1296" cy="288"/>
              <a:chOff x="3984" y="2448"/>
              <a:chExt cx="1296" cy="288"/>
            </a:xfrm>
          </p:grpSpPr>
          <p:sp>
            <p:nvSpPr>
              <p:cNvPr id="15386" name="Oval 47"/>
              <p:cNvSpPr/>
              <p:nvPr/>
            </p:nvSpPr>
            <p:spPr>
              <a:xfrm>
                <a:off x="5232" y="2688"/>
                <a:ext cx="48" cy="48"/>
              </a:xfrm>
              <a:prstGeom prst="ellipse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sz="1750" dirty="0"/>
              </a:p>
            </p:txBody>
          </p:sp>
          <p:sp>
            <p:nvSpPr>
              <p:cNvPr id="15387" name="Oval 48"/>
              <p:cNvSpPr/>
              <p:nvPr/>
            </p:nvSpPr>
            <p:spPr>
              <a:xfrm>
                <a:off x="4992" y="2640"/>
                <a:ext cx="48" cy="48"/>
              </a:xfrm>
              <a:prstGeom prst="ellipse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sz="1750" dirty="0"/>
              </a:p>
            </p:txBody>
          </p:sp>
          <p:sp>
            <p:nvSpPr>
              <p:cNvPr id="15388" name="Oval 49"/>
              <p:cNvSpPr/>
              <p:nvPr/>
            </p:nvSpPr>
            <p:spPr>
              <a:xfrm>
                <a:off x="4752" y="2592"/>
                <a:ext cx="48" cy="48"/>
              </a:xfrm>
              <a:prstGeom prst="ellipse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sz="1750" dirty="0"/>
              </a:p>
            </p:txBody>
          </p:sp>
          <p:sp>
            <p:nvSpPr>
              <p:cNvPr id="15389" name="Oval 50"/>
              <p:cNvSpPr/>
              <p:nvPr/>
            </p:nvSpPr>
            <p:spPr>
              <a:xfrm>
                <a:off x="4512" y="2544"/>
                <a:ext cx="48" cy="48"/>
              </a:xfrm>
              <a:prstGeom prst="ellipse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sz="1750" dirty="0"/>
              </a:p>
            </p:txBody>
          </p:sp>
          <p:sp>
            <p:nvSpPr>
              <p:cNvPr id="15390" name="Oval 51"/>
              <p:cNvSpPr/>
              <p:nvPr/>
            </p:nvSpPr>
            <p:spPr>
              <a:xfrm>
                <a:off x="4224" y="2496"/>
                <a:ext cx="48" cy="48"/>
              </a:xfrm>
              <a:prstGeom prst="ellipse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sz="1750" dirty="0"/>
              </a:p>
            </p:txBody>
          </p:sp>
          <p:sp>
            <p:nvSpPr>
              <p:cNvPr id="15391" name="Oval 52"/>
              <p:cNvSpPr/>
              <p:nvPr/>
            </p:nvSpPr>
            <p:spPr>
              <a:xfrm>
                <a:off x="3984" y="2448"/>
                <a:ext cx="48" cy="48"/>
              </a:xfrm>
              <a:prstGeom prst="ellipse">
                <a:avLst/>
              </a:pr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lang="zh-CN" altLang="en-US" sz="1750" dirty="0"/>
              </a:p>
            </p:txBody>
          </p:sp>
        </p:grpSp>
      </p:grpSp>
      <p:sp>
        <p:nvSpPr>
          <p:cNvPr id="275509" name="Text Box 53"/>
          <p:cNvSpPr txBox="1"/>
          <p:nvPr/>
        </p:nvSpPr>
        <p:spPr>
          <a:xfrm>
            <a:off x="671206" y="2771172"/>
            <a:ext cx="1083951" cy="45134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 dirty="0">
                <a:solidFill>
                  <a:srgbClr val="FF0000"/>
                </a:solidFill>
              </a:rPr>
              <a:t>分析：</a:t>
            </a:r>
          </a:p>
        </p:txBody>
      </p:sp>
      <p:graphicFrame>
        <p:nvGraphicFramePr>
          <p:cNvPr id="275512" name="Object 56"/>
          <p:cNvGraphicFramePr/>
          <p:nvPr/>
        </p:nvGraphicFramePr>
        <p:xfrm>
          <a:off x="1619672" y="4279720"/>
          <a:ext cx="3572431" cy="767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145665" imgH="444500" progId="Equation.3">
                  <p:embed/>
                </p:oleObj>
              </mc:Choice>
              <mc:Fallback>
                <p:oleObj r:id="rId3" imgW="2145665" imgH="444500" progId="Equation.3">
                  <p:embed/>
                  <p:pic>
                    <p:nvPicPr>
                      <p:cNvPr id="275512" name="Object 5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4279720"/>
                        <a:ext cx="3572431" cy="76768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513" name="Object 57"/>
          <p:cNvGraphicFramePr/>
          <p:nvPr/>
        </p:nvGraphicFramePr>
        <p:xfrm>
          <a:off x="3621424" y="2641121"/>
          <a:ext cx="2219445" cy="71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57630" imgH="405765" progId="Equation.3">
                  <p:embed/>
                </p:oleObj>
              </mc:Choice>
              <mc:Fallback>
                <p:oleObj r:id="rId5" imgW="1357630" imgH="405765" progId="Equation.3">
                  <p:embed/>
                  <p:pic>
                    <p:nvPicPr>
                      <p:cNvPr id="275513" name="Object 5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1424" y="2641121"/>
                        <a:ext cx="2219445" cy="71575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514" name="Text Box 58"/>
          <p:cNvSpPr txBox="1"/>
          <p:nvPr/>
        </p:nvSpPr>
        <p:spPr>
          <a:xfrm>
            <a:off x="1331640" y="3502088"/>
            <a:ext cx="2159992" cy="45134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lstStyle/>
          <a:p>
            <a:r>
              <a:rPr lang="en-US" altLang="zh-CN" sz="2333" i="1" dirty="0"/>
              <a:t>k</a:t>
            </a:r>
            <a:r>
              <a:rPr lang="en-US" altLang="zh-CN" sz="2333" dirty="0"/>
              <a:t>=0 ,1,2,3,4,5</a:t>
            </a:r>
            <a:endParaRPr lang="zh-CN" altLang="en-US" sz="2333" dirty="0"/>
          </a:p>
        </p:txBody>
      </p:sp>
      <p:sp>
        <p:nvSpPr>
          <p:cNvPr id="275518" name="Rectangle 62"/>
          <p:cNvSpPr/>
          <p:nvPr/>
        </p:nvSpPr>
        <p:spPr>
          <a:xfrm>
            <a:off x="1524313" y="2802570"/>
            <a:ext cx="2173338" cy="388545"/>
          </a:xfrm>
          <a:prstGeom prst="rect">
            <a:avLst/>
          </a:prstGeom>
          <a:noFill/>
          <a:ln w="31750">
            <a:noFill/>
          </a:ln>
        </p:spPr>
        <p:txBody>
          <a:bodyPr wrap="square" lIns="56250" tIns="29250" rIns="56250" bIns="0" anchor="t" anchorCtr="0">
            <a:spAutoFit/>
          </a:bodyPr>
          <a:lstStyle/>
          <a:p>
            <a:r>
              <a:rPr lang="en-US" altLang="zh-CN" sz="2333" dirty="0">
                <a:solidFill>
                  <a:schemeClr val="accent2"/>
                </a:solidFill>
              </a:rPr>
              <a:t>   </a:t>
            </a:r>
            <a:r>
              <a:rPr lang="en-US" altLang="zh-CN" sz="2333" i="1" dirty="0">
                <a:solidFill>
                  <a:schemeClr val="accent2"/>
                </a:solidFill>
              </a:rPr>
              <a:t>n</a:t>
            </a:r>
            <a:r>
              <a:rPr lang="en-US" altLang="zh-CN" sz="2333" baseline="-25000" dirty="0">
                <a:solidFill>
                  <a:schemeClr val="accent2"/>
                </a:solidFill>
              </a:rPr>
              <a:t>1</a:t>
            </a:r>
            <a:r>
              <a:rPr lang="en-US" altLang="zh-CN" sz="2333" dirty="0">
                <a:solidFill>
                  <a:schemeClr val="accent2"/>
                </a:solidFill>
                <a:sym typeface="Symbol" panose="05050102010706020507" pitchFamily="18" charset="2"/>
              </a:rPr>
              <a:t> </a:t>
            </a:r>
            <a:r>
              <a:rPr lang="en-US" altLang="zh-CN" sz="2333" i="1" dirty="0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US" altLang="zh-CN" sz="2333" baseline="-25000" dirty="0">
                <a:solidFill>
                  <a:schemeClr val="accent2"/>
                </a:solidFill>
                <a:sym typeface="Symbol" panose="05050102010706020507" pitchFamily="18" charset="2"/>
              </a:rPr>
              <a:t>2 </a:t>
            </a:r>
            <a:r>
              <a:rPr lang="en-US" altLang="zh-CN" sz="2333" dirty="0">
                <a:solidFill>
                  <a:schemeClr val="accent2"/>
                </a:solidFill>
                <a:sym typeface="Symbol" panose="05050102010706020507" pitchFamily="18" charset="2"/>
              </a:rPr>
              <a:t> </a:t>
            </a:r>
            <a:r>
              <a:rPr lang="en-US" altLang="zh-CN" sz="2333" i="1" dirty="0">
                <a:solidFill>
                  <a:schemeClr val="accent2"/>
                </a:solidFill>
                <a:sym typeface="Symbol" panose="05050102010706020507" pitchFamily="18" charset="2"/>
              </a:rPr>
              <a:t>n</a:t>
            </a:r>
            <a:r>
              <a:rPr lang="en-US" altLang="zh-CN" sz="2333" baseline="-25000" dirty="0">
                <a:solidFill>
                  <a:schemeClr val="accent2"/>
                </a:solidFill>
                <a:sym typeface="Symbol" panose="05050102010706020507" pitchFamily="18" charset="2"/>
              </a:rPr>
              <a:t>3</a:t>
            </a:r>
            <a:endParaRPr lang="zh-CN" altLang="en-US" sz="2333" baseline="-25000" dirty="0">
              <a:solidFill>
                <a:schemeClr val="accent2"/>
              </a:solidFill>
              <a:sym typeface="Symbol" panose="05050102010706020507" pitchFamily="18" charset="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91632" y="3517405"/>
            <a:ext cx="2501006" cy="45134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333" i="1" dirty="0">
                <a:solidFill>
                  <a:srgbClr val="000000"/>
                </a:solidFill>
              </a:rPr>
              <a:t>k</a:t>
            </a:r>
            <a:r>
              <a:rPr lang="en-US" altLang="zh-CN" sz="2333" dirty="0">
                <a:solidFill>
                  <a:srgbClr val="000000"/>
                </a:solidFill>
              </a:rPr>
              <a:t>=5  </a:t>
            </a:r>
            <a:r>
              <a:rPr lang="zh-CN" altLang="en-US" sz="2333" dirty="0">
                <a:solidFill>
                  <a:srgbClr val="000000"/>
                </a:solidFill>
              </a:rPr>
              <a:t>为</a:t>
            </a:r>
            <a:r>
              <a:rPr lang="en-US" altLang="zh-CN" sz="2333" i="1" dirty="0">
                <a:solidFill>
                  <a:srgbClr val="000000"/>
                </a:solidFill>
              </a:rPr>
              <a:t>A</a:t>
            </a:r>
            <a:r>
              <a:rPr lang="zh-CN" altLang="en-US" sz="2333" dirty="0">
                <a:solidFill>
                  <a:srgbClr val="000000"/>
                </a:solidFill>
              </a:rPr>
              <a:t>点的暗纹</a:t>
            </a:r>
          </a:p>
        </p:txBody>
      </p:sp>
      <p:sp>
        <p:nvSpPr>
          <p:cNvPr id="3" name="AutoShape 12">
            <a:extLst>
              <a:ext uri="{FF2B5EF4-FFF2-40B4-BE49-F238E27FC236}">
                <a16:creationId xmlns:a16="http://schemas.microsoft.com/office/drawing/2014/main" id="{406E2096-FDDC-902F-01C4-0D427033B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89" y="372550"/>
            <a:ext cx="1914329" cy="633919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DFFD2"/>
              </a:gs>
              <a:gs pos="50000">
                <a:schemeClr val="bg1"/>
              </a:gs>
              <a:gs pos="100000">
                <a:srgbClr val="EDFFD2"/>
              </a:gs>
            </a:gsLst>
            <a:lin ang="5400000" scaled="1"/>
          </a:gradFill>
          <a:ln w="6350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5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5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5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5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5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509" grpId="0" build="p"/>
      <p:bldP spid="275514" grpId="0" build="p"/>
      <p:bldP spid="275518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id="{DEE4BA98-798E-3322-0E01-06D1E5036BCE}"/>
              </a:ext>
            </a:extLst>
          </p:cNvPr>
          <p:cNvGrpSpPr>
            <a:grpSpLocks/>
          </p:cNvGrpSpPr>
          <p:nvPr/>
        </p:nvGrpSpPr>
        <p:grpSpPr bwMode="auto">
          <a:xfrm>
            <a:off x="1252904" y="1540284"/>
            <a:ext cx="3780772" cy="3693480"/>
            <a:chOff x="240" y="960"/>
            <a:chExt cx="3360" cy="2928"/>
          </a:xfrm>
        </p:grpSpPr>
        <p:sp>
          <p:nvSpPr>
            <p:cNvPr id="3" name="Rectangle 36">
              <a:extLst>
                <a:ext uri="{FF2B5EF4-FFF2-40B4-BE49-F238E27FC236}">
                  <a16:creationId xmlns:a16="http://schemas.microsoft.com/office/drawing/2014/main" id="{561947C9-61AB-1B92-60D3-98E22C5E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960"/>
              <a:ext cx="3168" cy="2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333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" name="Text Box 37">
              <a:extLst>
                <a:ext uri="{FF2B5EF4-FFF2-40B4-BE49-F238E27FC236}">
                  <a16:creationId xmlns:a16="http://schemas.microsoft.com/office/drawing/2014/main" id="{CE4C60F1-1438-4533-BE59-88B860EA4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056"/>
              <a:ext cx="1728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99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333" dirty="0">
                  <a:solidFill>
                    <a:srgbClr val="00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显微镜</a:t>
              </a:r>
              <a:endParaRPr kumimoji="0" lang="zh-CN" altLang="zh-CN" sz="2333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5" name="AutoShape 38">
              <a:extLst>
                <a:ext uri="{FF2B5EF4-FFF2-40B4-BE49-F238E27FC236}">
                  <a16:creationId xmlns:a16="http://schemas.microsoft.com/office/drawing/2014/main" id="{150D36AC-2BCB-8C5D-FAE4-D434951EF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260"/>
              <a:ext cx="1176" cy="3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1080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964" y="10800"/>
                  </a:moveTo>
                  <a:cubicBezTo>
                    <a:pt x="10964" y="10890"/>
                    <a:pt x="10890" y="10964"/>
                    <a:pt x="10800" y="10964"/>
                  </a:cubicBezTo>
                  <a:cubicBezTo>
                    <a:pt x="10709" y="10964"/>
                    <a:pt x="10636" y="10890"/>
                    <a:pt x="10636" y="10800"/>
                  </a:cubicBezTo>
                  <a:lnTo>
                    <a:pt x="0" y="10800"/>
                  </a:ln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lnTo>
                    <a:pt x="10964" y="10800"/>
                  </a:lnTo>
                  <a:close/>
                </a:path>
              </a:pathLst>
            </a:custGeom>
            <a:solidFill>
              <a:srgbClr val="00FFCC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6" name="Rectangle 39">
              <a:extLst>
                <a:ext uri="{FF2B5EF4-FFF2-40B4-BE49-F238E27FC236}">
                  <a16:creationId xmlns:a16="http://schemas.microsoft.com/office/drawing/2014/main" id="{5DAFE1D7-ED2E-5985-255E-FC953898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9" y="1100"/>
              <a:ext cx="354" cy="311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3607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36078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333"/>
            </a:p>
          </p:txBody>
        </p:sp>
        <p:sp>
          <p:nvSpPr>
            <p:cNvPr id="7" name="AutoShape 40">
              <a:extLst>
                <a:ext uri="{FF2B5EF4-FFF2-40B4-BE49-F238E27FC236}">
                  <a16:creationId xmlns:a16="http://schemas.microsoft.com/office/drawing/2014/main" id="{E834BEF7-55A5-478E-4AD1-7DACD663B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411"/>
              <a:ext cx="354" cy="125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shade val="2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26275"/>
                    <a:invGamma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333"/>
            </a:p>
          </p:txBody>
        </p:sp>
        <p:sp>
          <p:nvSpPr>
            <p:cNvPr id="8" name="Oval 41">
              <a:extLst>
                <a:ext uri="{FF2B5EF4-FFF2-40B4-BE49-F238E27FC236}">
                  <a16:creationId xmlns:a16="http://schemas.microsoft.com/office/drawing/2014/main" id="{DD3B1A7F-7D03-4AD1-75C1-933534360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0" y="1927"/>
              <a:ext cx="118" cy="683"/>
            </a:xfrm>
            <a:prstGeom prst="ellipse">
              <a:avLst/>
            </a:prstGeom>
            <a:solidFill>
              <a:srgbClr val="00FFCC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9" name="Line 42">
              <a:extLst>
                <a:ext uri="{FF2B5EF4-FFF2-40B4-BE49-F238E27FC236}">
                  <a16:creationId xmlns:a16="http://schemas.microsoft.com/office/drawing/2014/main" id="{73C459CF-002E-C415-5A2E-CEDBB692EA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09" y="2051"/>
              <a:ext cx="411" cy="24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0" name="Line 43">
              <a:extLst>
                <a:ext uri="{FF2B5EF4-FFF2-40B4-BE49-F238E27FC236}">
                  <a16:creationId xmlns:a16="http://schemas.microsoft.com/office/drawing/2014/main" id="{E1A282B7-FC7B-A3C2-C592-3651129489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9" y="2300"/>
              <a:ext cx="411" cy="18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1" name="Line 44">
              <a:extLst>
                <a:ext uri="{FF2B5EF4-FFF2-40B4-BE49-F238E27FC236}">
                  <a16:creationId xmlns:a16="http://schemas.microsoft.com/office/drawing/2014/main" id="{386E2DB1-D0BC-28C0-9B53-15E42D714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2051"/>
              <a:ext cx="53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2" name="Rectangle 45">
              <a:extLst>
                <a:ext uri="{FF2B5EF4-FFF2-40B4-BE49-F238E27FC236}">
                  <a16:creationId xmlns:a16="http://schemas.microsoft.com/office/drawing/2014/main" id="{53678B99-7F63-C833-8CF8-9AB3415053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524705">
              <a:off x="2122" y="1738"/>
              <a:ext cx="70" cy="1080"/>
            </a:xfrm>
            <a:prstGeom prst="rect">
              <a:avLst/>
            </a:prstGeom>
            <a:solidFill>
              <a:srgbClr val="00FFFF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13" name="Line 46">
              <a:extLst>
                <a:ext uri="{FF2B5EF4-FFF2-40B4-BE49-F238E27FC236}">
                  <a16:creationId xmlns:a16="http://schemas.microsoft.com/office/drawing/2014/main" id="{D1291D8C-BA39-2EF9-2F97-3476458979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1" y="1492"/>
              <a:ext cx="0" cy="21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4" name="Line 47">
              <a:extLst>
                <a:ext uri="{FF2B5EF4-FFF2-40B4-BE49-F238E27FC236}">
                  <a16:creationId xmlns:a16="http://schemas.microsoft.com/office/drawing/2014/main" id="{09BDC328-12BC-0122-802B-A45F3E81F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1" y="1492"/>
              <a:ext cx="0" cy="211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5" name="Line 48">
              <a:extLst>
                <a:ext uri="{FF2B5EF4-FFF2-40B4-BE49-F238E27FC236}">
                  <a16:creationId xmlns:a16="http://schemas.microsoft.com/office/drawing/2014/main" id="{D312F681-5D57-68F6-9A1D-52F7F66AD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0" y="2486"/>
              <a:ext cx="112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6" name="Text Box 49">
              <a:extLst>
                <a:ext uri="{FF2B5EF4-FFF2-40B4-BE49-F238E27FC236}">
                  <a16:creationId xmlns:a16="http://schemas.microsoft.com/office/drawing/2014/main" id="{E3ED13E8-88B4-547A-E903-A7132A011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" y="2113"/>
              <a:ext cx="312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en-US" sz="2333">
                  <a:solidFill>
                    <a:srgbClr val="000000"/>
                  </a:solidFill>
                  <a:latin typeface="Times New Roman" panose="02020603050405020304" pitchFamily="18" charset="0"/>
                </a:rPr>
                <a:t>S</a:t>
              </a:r>
              <a:endParaRPr kumimoji="0" lang="en-US" altLang="zh-CN" sz="2333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50">
              <a:extLst>
                <a:ext uri="{FF2B5EF4-FFF2-40B4-BE49-F238E27FC236}">
                  <a16:creationId xmlns:a16="http://schemas.microsoft.com/office/drawing/2014/main" id="{97FD335E-5621-89DF-E875-75BC04715B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0" y="1593"/>
              <a:ext cx="341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333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8" name="Line 51">
              <a:extLst>
                <a:ext uri="{FF2B5EF4-FFF2-40B4-BE49-F238E27FC236}">
                  <a16:creationId xmlns:a16="http://schemas.microsoft.com/office/drawing/2014/main" id="{4A98DBDB-9FA0-9D18-F0C6-6FEB7A7A4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3" y="2749"/>
              <a:ext cx="0" cy="4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9" name="Line 52">
              <a:extLst>
                <a:ext uri="{FF2B5EF4-FFF2-40B4-BE49-F238E27FC236}">
                  <a16:creationId xmlns:a16="http://schemas.microsoft.com/office/drawing/2014/main" id="{9707A5C0-5540-D802-4C5E-42DB39D2E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0" y="2734"/>
              <a:ext cx="0" cy="4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20" name="Line 53">
              <a:extLst>
                <a:ext uri="{FF2B5EF4-FFF2-40B4-BE49-F238E27FC236}">
                  <a16:creationId xmlns:a16="http://schemas.microsoft.com/office/drawing/2014/main" id="{4D1CC670-9B9F-EC08-A21C-8E7E547AC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6" y="2051"/>
              <a:ext cx="17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21" name="Line 54">
              <a:extLst>
                <a:ext uri="{FF2B5EF4-FFF2-40B4-BE49-F238E27FC236}">
                  <a16:creationId xmlns:a16="http://schemas.microsoft.com/office/drawing/2014/main" id="{AD550BE7-5B43-0766-FAE4-425717B7D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6" y="2486"/>
              <a:ext cx="17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22" name="Freeform 55">
              <a:extLst>
                <a:ext uri="{FF2B5EF4-FFF2-40B4-BE49-F238E27FC236}">
                  <a16:creationId xmlns:a16="http://schemas.microsoft.com/office/drawing/2014/main" id="{3FD2DA65-0243-AFB6-8116-A3B21E0BC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8" y="1616"/>
              <a:ext cx="8" cy="156"/>
            </a:xfrm>
            <a:custGeom>
              <a:avLst/>
              <a:gdLst>
                <a:gd name="T0" fmla="*/ 8 w 8"/>
                <a:gd name="T1" fmla="*/ 0 h 156"/>
                <a:gd name="T2" fmla="*/ 0 w 8"/>
                <a:gd name="T3" fmla="*/ 156 h 15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8" h="156">
                  <a:moveTo>
                    <a:pt x="8" y="0"/>
                  </a:moveTo>
                  <a:lnTo>
                    <a:pt x="0" y="156"/>
                  </a:lnTo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23" name="Line 56">
              <a:extLst>
                <a:ext uri="{FF2B5EF4-FFF2-40B4-BE49-F238E27FC236}">
                  <a16:creationId xmlns:a16="http://schemas.microsoft.com/office/drawing/2014/main" id="{87786244-95D2-2049-B149-A639D0273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8" y="1616"/>
              <a:ext cx="0" cy="18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triangl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24" name="Line 57">
              <a:extLst>
                <a:ext uri="{FF2B5EF4-FFF2-40B4-BE49-F238E27FC236}">
                  <a16:creationId xmlns:a16="http://schemas.microsoft.com/office/drawing/2014/main" id="{F47CAAEC-2BE5-F108-7BF1-6A5EA2F4C6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1" y="2295"/>
              <a:ext cx="325" cy="1287"/>
            </a:xfrm>
            <a:prstGeom prst="line">
              <a:avLst/>
            </a:prstGeom>
            <a:noFill/>
            <a:ln w="19050">
              <a:solidFill>
                <a:srgbClr val="D400D4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25" name="Rectangle 58">
              <a:extLst>
                <a:ext uri="{FF2B5EF4-FFF2-40B4-BE49-F238E27FC236}">
                  <a16:creationId xmlns:a16="http://schemas.microsoft.com/office/drawing/2014/main" id="{5A096233-6E0F-5D55-1EA9-09FDBA08C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636"/>
              <a:ext cx="1176" cy="107"/>
            </a:xfrm>
            <a:prstGeom prst="rect">
              <a:avLst/>
            </a:prstGeom>
            <a:solidFill>
              <a:srgbClr val="66CCFF">
                <a:alpha val="50195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26" name="Line 59">
              <a:extLst>
                <a:ext uri="{FF2B5EF4-FFF2-40B4-BE49-F238E27FC236}">
                  <a16:creationId xmlns:a16="http://schemas.microsoft.com/office/drawing/2014/main" id="{A7B0DF45-3F41-3BB7-7FC4-59797E3907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5" y="3600"/>
              <a:ext cx="908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27" name="Line 60">
              <a:extLst>
                <a:ext uri="{FF2B5EF4-FFF2-40B4-BE49-F238E27FC236}">
                  <a16:creationId xmlns:a16="http://schemas.microsoft.com/office/drawing/2014/main" id="{32829AA7-D1B1-5626-9305-D8934A02DD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3" y="3313"/>
              <a:ext cx="0" cy="249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28" name="Line 61">
              <a:extLst>
                <a:ext uri="{FF2B5EF4-FFF2-40B4-BE49-F238E27FC236}">
                  <a16:creationId xmlns:a16="http://schemas.microsoft.com/office/drawing/2014/main" id="{9740865D-1B50-D2C6-48E3-6F05F5E50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3" y="3636"/>
              <a:ext cx="0" cy="248"/>
            </a:xfrm>
            <a:prstGeom prst="line">
              <a:avLst/>
            </a:prstGeom>
            <a:noFill/>
            <a:ln w="19050">
              <a:solidFill>
                <a:srgbClr val="FF0066"/>
              </a:solidFill>
              <a:round/>
              <a:headEnd type="non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29" name="Object 62">
              <a:extLst>
                <a:ext uri="{FF2B5EF4-FFF2-40B4-BE49-F238E27FC236}">
                  <a16:creationId xmlns:a16="http://schemas.microsoft.com/office/drawing/2014/main" id="{96EF02BF-F277-2738-7B86-02BF857A1B6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9" y="2736"/>
            <a:ext cx="250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215806" imgH="228501" progId="Equation.3">
                    <p:embed/>
                  </p:oleObj>
                </mc:Choice>
                <mc:Fallback>
                  <p:oleObj name="公式" r:id="rId3" imgW="215806" imgH="228501" progId="Equation.3">
                    <p:embed/>
                    <p:pic>
                      <p:nvPicPr>
                        <p:cNvPr id="17438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9" y="2736"/>
                          <a:ext cx="250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63">
              <a:extLst>
                <a:ext uri="{FF2B5EF4-FFF2-40B4-BE49-F238E27FC236}">
                  <a16:creationId xmlns:a16="http://schemas.microsoft.com/office/drawing/2014/main" id="{AE51D18C-F06B-263D-AB46-1BAE7CCAF0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3360"/>
            <a:ext cx="193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152202" imgH="177569" progId="Equation.3">
                    <p:embed/>
                  </p:oleObj>
                </mc:Choice>
                <mc:Fallback>
                  <p:oleObj name="公式" r:id="rId5" imgW="152202" imgH="177569" progId="Equation.3">
                    <p:embed/>
                    <p:pic>
                      <p:nvPicPr>
                        <p:cNvPr id="17439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3360"/>
                          <a:ext cx="193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Line 64">
              <a:extLst>
                <a:ext uri="{FF2B5EF4-FFF2-40B4-BE49-F238E27FC236}">
                  <a16:creationId xmlns:a16="http://schemas.microsoft.com/office/drawing/2014/main" id="{D3933FC5-406A-B4CC-F989-E488ACB2F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3" y="2278"/>
              <a:ext cx="12" cy="1313"/>
            </a:xfrm>
            <a:prstGeom prst="line">
              <a:avLst/>
            </a:prstGeom>
            <a:noFill/>
            <a:ln w="19050">
              <a:solidFill>
                <a:srgbClr val="D400D4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2" name="Line 65">
              <a:extLst>
                <a:ext uri="{FF2B5EF4-FFF2-40B4-BE49-F238E27FC236}">
                  <a16:creationId xmlns:a16="http://schemas.microsoft.com/office/drawing/2014/main" id="{8B2ED660-4F9C-AEC5-ABB1-FE1F966F7D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5" y="3636"/>
              <a:ext cx="908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prstDash val="dash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3" name="Line 66">
              <a:extLst>
                <a:ext uri="{FF2B5EF4-FFF2-40B4-BE49-F238E27FC236}">
                  <a16:creationId xmlns:a16="http://schemas.microsoft.com/office/drawing/2014/main" id="{BF8F3513-771D-583D-BC9F-6C5234D954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15" y="3600"/>
              <a:ext cx="321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34" name="Object 67">
              <a:extLst>
                <a:ext uri="{FF2B5EF4-FFF2-40B4-BE49-F238E27FC236}">
                  <a16:creationId xmlns:a16="http://schemas.microsoft.com/office/drawing/2014/main" id="{1D61830B-16FE-87BC-7BDB-A00A9142B5B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733912"/>
                </p:ext>
              </p:extLst>
            </p:nvPr>
          </p:nvGraphicFramePr>
          <p:xfrm>
            <a:off x="2964" y="3333"/>
            <a:ext cx="219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14120" imgH="139680" progId="Equation.DSMT4">
                    <p:embed/>
                  </p:oleObj>
                </mc:Choice>
                <mc:Fallback>
                  <p:oleObj name="Equation" r:id="rId7" imgW="114120" imgH="139680" progId="Equation.DSMT4">
                    <p:embed/>
                    <p:pic>
                      <p:nvPicPr>
                        <p:cNvPr id="17443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4" y="3333"/>
                          <a:ext cx="219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Text Box 68">
              <a:extLst>
                <a:ext uri="{FF2B5EF4-FFF2-40B4-BE49-F238E27FC236}">
                  <a16:creationId xmlns:a16="http://schemas.microsoft.com/office/drawing/2014/main" id="{AE0D7E41-4A09-29D1-42A4-4DC8FB4755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4" y="2101"/>
              <a:ext cx="758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2333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M</a:t>
              </a:r>
              <a:endParaRPr kumimoji="0" lang="zh-CN" altLang="en-US" sz="2333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</a:endParaRPr>
            </a:p>
          </p:txBody>
        </p:sp>
        <p:sp>
          <p:nvSpPr>
            <p:cNvPr id="36" name="AutoShape 69">
              <a:extLst>
                <a:ext uri="{FF2B5EF4-FFF2-40B4-BE49-F238E27FC236}">
                  <a16:creationId xmlns:a16="http://schemas.microsoft.com/office/drawing/2014/main" id="{356B174C-AC4C-4EBF-3732-7DB8A0756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264"/>
              <a:ext cx="768" cy="288"/>
            </a:xfrm>
            <a:prstGeom prst="wedgeRectCallout">
              <a:avLst>
                <a:gd name="adj1" fmla="val 107551"/>
                <a:gd name="adj2" fmla="val 39583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9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333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7" name="AutoShape 70">
              <a:extLst>
                <a:ext uri="{FF2B5EF4-FFF2-40B4-BE49-F238E27FC236}">
                  <a16:creationId xmlns:a16="http://schemas.microsoft.com/office/drawing/2014/main" id="{40891DA1-7A73-CD40-9406-6E7171467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2832"/>
              <a:ext cx="960" cy="384"/>
            </a:xfrm>
            <a:prstGeom prst="wedgeRectCallout">
              <a:avLst>
                <a:gd name="adj1" fmla="val 108750"/>
                <a:gd name="adj2" fmla="val 88801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9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333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AutoShape 71">
              <a:extLst>
                <a:ext uri="{FF2B5EF4-FFF2-40B4-BE49-F238E27FC236}">
                  <a16:creationId xmlns:a16="http://schemas.microsoft.com/office/drawing/2014/main" id="{2DE4C98A-1436-11AB-273A-369350A45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632"/>
              <a:ext cx="1008" cy="624"/>
            </a:xfrm>
            <a:prstGeom prst="wedgeRectCallout">
              <a:avLst>
                <a:gd name="adj1" fmla="val -58532"/>
                <a:gd name="adj2" fmla="val 8525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9900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kumimoji="0" lang="zh-CN" altLang="zh-CN" sz="2333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" name="Text Box 72">
              <a:extLst>
                <a:ext uri="{FF2B5EF4-FFF2-40B4-BE49-F238E27FC236}">
                  <a16:creationId xmlns:a16="http://schemas.microsoft.com/office/drawing/2014/main" id="{E7D29602-ECE8-D683-4504-26FD7E39D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050"/>
              <a:ext cx="826" cy="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zh-CN" sz="2333" dirty="0">
                <a:solidFill>
                  <a:srgbClr val="1C1C1C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7DB62B1-50DF-1BD2-5AA1-3C2B42540840}"/>
              </a:ext>
            </a:extLst>
          </p:cNvPr>
          <p:cNvSpPr txBox="1"/>
          <p:nvPr/>
        </p:nvSpPr>
        <p:spPr>
          <a:xfrm>
            <a:off x="673970" y="897659"/>
            <a:ext cx="2132315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33" dirty="0"/>
              <a:t>1</a:t>
            </a:r>
            <a:r>
              <a:rPr lang="zh-CN" altLang="en-US" sz="2333" dirty="0"/>
              <a:t>、牛顿环装置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0D1D946-CE44-D142-64CE-1AF8A83DE56B}"/>
              </a:ext>
            </a:extLst>
          </p:cNvPr>
          <p:cNvGrpSpPr/>
          <p:nvPr/>
        </p:nvGrpSpPr>
        <p:grpSpPr>
          <a:xfrm>
            <a:off x="6084168" y="3693507"/>
            <a:ext cx="2201333" cy="1222375"/>
            <a:chOff x="0" y="0"/>
            <a:chExt cx="3377683" cy="1817221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AC7FB5D6-F18C-6C08-6EF2-5F2CC0CD9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57" b="-1828"/>
            <a:stretch/>
          </p:blipFill>
          <p:spPr>
            <a:xfrm>
              <a:off x="0" y="0"/>
              <a:ext cx="1702620" cy="1817221"/>
            </a:xfrm>
            <a:prstGeom prst="rect">
              <a:avLst/>
            </a:prstGeom>
          </p:spPr>
        </p:pic>
        <p:grpSp>
          <p:nvGrpSpPr>
            <p:cNvPr id="43" name="Group 7">
              <a:extLst>
                <a:ext uri="{FF2B5EF4-FFF2-40B4-BE49-F238E27FC236}">
                  <a16:creationId xmlns:a16="http://schemas.microsoft.com/office/drawing/2014/main" id="{EBF53A2D-7B5E-F980-1D08-6AFD729DF5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1633" y="559639"/>
              <a:ext cx="1416050" cy="723905"/>
              <a:chOff x="1961633" y="553569"/>
              <a:chExt cx="1480" cy="456"/>
            </a:xfrm>
          </p:grpSpPr>
          <p:sp>
            <p:nvSpPr>
              <p:cNvPr id="44" name="Rectangle 8">
                <a:extLst>
                  <a:ext uri="{FF2B5EF4-FFF2-40B4-BE49-F238E27FC236}">
                    <a16:creationId xmlns:a16="http://schemas.microsoft.com/office/drawing/2014/main" id="{53058F4F-BCBF-1F89-A310-FC91459CA9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1717" y="553887"/>
                <a:ext cx="1308" cy="57"/>
              </a:xfrm>
              <a:prstGeom prst="rect">
                <a:avLst/>
              </a:prstGeom>
              <a:solidFill>
                <a:srgbClr val="99CCFF">
                  <a:alpha val="78822"/>
                </a:srgbClr>
              </a:solidFill>
              <a:ln w="15875">
                <a:solidFill>
                  <a:srgbClr val="00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cxnSp>
            <p:nvCxnSpPr>
              <p:cNvPr id="45" name="Line 9">
                <a:extLst>
                  <a:ext uri="{FF2B5EF4-FFF2-40B4-BE49-F238E27FC236}">
                    <a16:creationId xmlns:a16="http://schemas.microsoft.com/office/drawing/2014/main" id="{55F0E18E-0E93-F195-9A0C-9B8FE38F73D0}"/>
                  </a:ext>
                </a:extLst>
              </p:cNvPr>
              <p:cNvCxnSpPr/>
              <p:nvPr/>
            </p:nvCxnSpPr>
            <p:spPr bwMode="auto">
              <a:xfrm>
                <a:off x="1961708" y="553697"/>
                <a:ext cx="1296" cy="0"/>
              </a:xfrm>
              <a:prstGeom prst="line">
                <a:avLst/>
              </a:prstGeom>
              <a:noFill/>
              <a:ln w="15875">
                <a:solidFill>
                  <a:srgbClr val="00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6" name="未知">
                <a:extLst>
                  <a:ext uri="{FF2B5EF4-FFF2-40B4-BE49-F238E27FC236}">
                    <a16:creationId xmlns:a16="http://schemas.microsoft.com/office/drawing/2014/main" id="{C7492F87-08EB-50D5-3D0F-56224DB52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708" y="553703"/>
                <a:ext cx="1296" cy="175"/>
              </a:xfrm>
              <a:custGeom>
                <a:avLst/>
                <a:gdLst>
                  <a:gd name="T0" fmla="*/ 0 w 1296"/>
                  <a:gd name="T1" fmla="*/ 0 h 149"/>
                  <a:gd name="T2" fmla="*/ 661 w 1296"/>
                  <a:gd name="T3" fmla="*/ 149 h 149"/>
                  <a:gd name="T4" fmla="*/ 1296 w 1296"/>
                  <a:gd name="T5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96" h="149">
                    <a:moveTo>
                      <a:pt x="0" y="0"/>
                    </a:moveTo>
                    <a:cubicBezTo>
                      <a:pt x="155" y="109"/>
                      <a:pt x="445" y="149"/>
                      <a:pt x="661" y="149"/>
                    </a:cubicBezTo>
                    <a:cubicBezTo>
                      <a:pt x="877" y="149"/>
                      <a:pt x="1101" y="123"/>
                      <a:pt x="1296" y="0"/>
                    </a:cubicBezTo>
                  </a:path>
                </a:pathLst>
              </a:custGeom>
              <a:gradFill rotWithShape="1">
                <a:gsLst>
                  <a:gs pos="0">
                    <a:srgbClr val="3366FF"/>
                  </a:gs>
                  <a:gs pos="50000">
                    <a:srgbClr val="99CCFF">
                      <a:alpha val="56999"/>
                    </a:srgbClr>
                  </a:gs>
                  <a:gs pos="100000">
                    <a:srgbClr val="3366FF"/>
                  </a:gs>
                </a:gsLst>
                <a:lin ang="0" scaled="1"/>
              </a:gradFill>
              <a:ln w="15875" cmpd="sng">
                <a:solidFill>
                  <a:srgbClr val="0066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grpSp>
            <p:nvGrpSpPr>
              <p:cNvPr id="47" name="Group 11">
                <a:extLst>
                  <a:ext uri="{FF2B5EF4-FFF2-40B4-BE49-F238E27FC236}">
                    <a16:creationId xmlns:a16="http://schemas.microsoft.com/office/drawing/2014/main" id="{717D86CC-1A15-D6B6-A775-748897A281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1633" y="553569"/>
                <a:ext cx="288" cy="454"/>
                <a:chOff x="1961633" y="553569"/>
                <a:chExt cx="288" cy="454"/>
              </a:xfrm>
            </p:grpSpPr>
            <p:cxnSp>
              <p:nvCxnSpPr>
                <p:cNvPr id="59" name="Line 12">
                  <a:extLst>
                    <a:ext uri="{FF2B5EF4-FFF2-40B4-BE49-F238E27FC236}">
                      <a16:creationId xmlns:a16="http://schemas.microsoft.com/office/drawing/2014/main" id="{74E3A176-F5C2-D435-7EB8-A0B0C12B00FE}"/>
                    </a:ext>
                  </a:extLst>
                </p:cNvPr>
                <p:cNvCxnSpPr/>
                <p:nvPr/>
              </p:nvCxnSpPr>
              <p:spPr bwMode="auto">
                <a:xfrm flipH="1">
                  <a:off x="1961633" y="553629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0" name="Line 13">
                  <a:extLst>
                    <a:ext uri="{FF2B5EF4-FFF2-40B4-BE49-F238E27FC236}">
                      <a16:creationId xmlns:a16="http://schemas.microsoft.com/office/drawing/2014/main" id="{AF00303B-788B-7ABB-EE37-8DE22761A880}"/>
                    </a:ext>
                  </a:extLst>
                </p:cNvPr>
                <p:cNvCxnSpPr/>
                <p:nvPr/>
              </p:nvCxnSpPr>
              <p:spPr bwMode="auto">
                <a:xfrm flipH="1">
                  <a:off x="1961678" y="553680"/>
                  <a:ext cx="19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1" name="Line 14">
                  <a:extLst>
                    <a:ext uri="{FF2B5EF4-FFF2-40B4-BE49-F238E27FC236}">
                      <a16:creationId xmlns:a16="http://schemas.microsoft.com/office/drawing/2014/main" id="{382ABE84-856A-C241-75DE-6EFDC4A74A4D}"/>
                    </a:ext>
                  </a:extLst>
                </p:cNvPr>
                <p:cNvCxnSpPr/>
                <p:nvPr/>
              </p:nvCxnSpPr>
              <p:spPr bwMode="auto">
                <a:xfrm flipH="1">
                  <a:off x="1961873" y="553626"/>
                  <a:ext cx="0" cy="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2" name="Line 15">
                  <a:extLst>
                    <a:ext uri="{FF2B5EF4-FFF2-40B4-BE49-F238E27FC236}">
                      <a16:creationId xmlns:a16="http://schemas.microsoft.com/office/drawing/2014/main" id="{6782A0AA-F0C3-44A6-7788-831A97843A3E}"/>
                    </a:ext>
                  </a:extLst>
                </p:cNvPr>
                <p:cNvCxnSpPr/>
                <p:nvPr/>
              </p:nvCxnSpPr>
              <p:spPr bwMode="auto">
                <a:xfrm flipH="1">
                  <a:off x="1961681" y="553679"/>
                  <a:ext cx="0" cy="2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3" name="Line 16">
                  <a:extLst>
                    <a:ext uri="{FF2B5EF4-FFF2-40B4-BE49-F238E27FC236}">
                      <a16:creationId xmlns:a16="http://schemas.microsoft.com/office/drawing/2014/main" id="{B6506FB3-51BB-75C0-188E-6B758F99284B}"/>
                    </a:ext>
                  </a:extLst>
                </p:cNvPr>
                <p:cNvCxnSpPr/>
                <p:nvPr/>
              </p:nvCxnSpPr>
              <p:spPr bwMode="auto">
                <a:xfrm flipH="1">
                  <a:off x="1961633" y="553626"/>
                  <a:ext cx="0" cy="39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4" name="Line 17">
                  <a:extLst>
                    <a:ext uri="{FF2B5EF4-FFF2-40B4-BE49-F238E27FC236}">
                      <a16:creationId xmlns:a16="http://schemas.microsoft.com/office/drawing/2014/main" id="{5B870F86-15E1-EEAD-D6D6-8E3CC01D3980}"/>
                    </a:ext>
                  </a:extLst>
                </p:cNvPr>
                <p:cNvCxnSpPr/>
                <p:nvPr/>
              </p:nvCxnSpPr>
              <p:spPr bwMode="auto">
                <a:xfrm flipH="1">
                  <a:off x="1961633" y="554020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5" name="Line 18">
                  <a:extLst>
                    <a:ext uri="{FF2B5EF4-FFF2-40B4-BE49-F238E27FC236}">
                      <a16:creationId xmlns:a16="http://schemas.microsoft.com/office/drawing/2014/main" id="{626E970D-4F19-3319-AE56-D0A03E9E8ED9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1961912" y="553955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6" name="Line 19">
                  <a:extLst>
                    <a:ext uri="{FF2B5EF4-FFF2-40B4-BE49-F238E27FC236}">
                      <a16:creationId xmlns:a16="http://schemas.microsoft.com/office/drawing/2014/main" id="{8A8C42DD-6514-0055-9FA3-20453846D409}"/>
                    </a:ext>
                  </a:extLst>
                </p:cNvPr>
                <p:cNvCxnSpPr/>
                <p:nvPr/>
              </p:nvCxnSpPr>
              <p:spPr bwMode="auto">
                <a:xfrm flipH="1">
                  <a:off x="1961681" y="553954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7" name="Line 20">
                  <a:extLst>
                    <a:ext uri="{FF2B5EF4-FFF2-40B4-BE49-F238E27FC236}">
                      <a16:creationId xmlns:a16="http://schemas.microsoft.com/office/drawing/2014/main" id="{545202BD-683C-E8C2-208F-719343667547}"/>
                    </a:ext>
                  </a:extLst>
                </p:cNvPr>
                <p:cNvCxnSpPr/>
                <p:nvPr/>
              </p:nvCxnSpPr>
              <p:spPr bwMode="auto">
                <a:xfrm>
                  <a:off x="1961813" y="553569"/>
                  <a:ext cx="0" cy="136"/>
                </a:xfrm>
                <a:prstGeom prst="line">
                  <a:avLst/>
                </a:prstGeom>
                <a:noFill/>
                <a:ln w="19050">
                  <a:solidFill>
                    <a:srgbClr val="CC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68" name="Line 21">
                  <a:extLst>
                    <a:ext uri="{FF2B5EF4-FFF2-40B4-BE49-F238E27FC236}">
                      <a16:creationId xmlns:a16="http://schemas.microsoft.com/office/drawing/2014/main" id="{D8A44809-7F24-244C-82E5-625425E56E07}"/>
                    </a:ext>
                  </a:extLst>
                </p:cNvPr>
                <p:cNvCxnSpPr/>
                <p:nvPr/>
              </p:nvCxnSpPr>
              <p:spPr bwMode="auto">
                <a:xfrm>
                  <a:off x="1961717" y="553569"/>
                  <a:ext cx="190" cy="0"/>
                </a:xfrm>
                <a:prstGeom prst="line">
                  <a:avLst/>
                </a:prstGeom>
                <a:noFill/>
                <a:ln w="28575">
                  <a:solidFill>
                    <a:srgbClr val="CC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48" name="Group 22">
                <a:extLst>
                  <a:ext uri="{FF2B5EF4-FFF2-40B4-BE49-F238E27FC236}">
                    <a16:creationId xmlns:a16="http://schemas.microsoft.com/office/drawing/2014/main" id="{4B29D79C-3C37-270A-932B-39C6EC4E65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2821" y="553569"/>
                <a:ext cx="292" cy="456"/>
                <a:chOff x="1962821" y="553569"/>
                <a:chExt cx="292" cy="456"/>
              </a:xfrm>
            </p:grpSpPr>
            <p:cxnSp>
              <p:nvCxnSpPr>
                <p:cNvPr id="49" name="Line 23">
                  <a:extLst>
                    <a:ext uri="{FF2B5EF4-FFF2-40B4-BE49-F238E27FC236}">
                      <a16:creationId xmlns:a16="http://schemas.microsoft.com/office/drawing/2014/main" id="{EC804415-2080-DC92-31F5-3D0A5F2D1660}"/>
                    </a:ext>
                  </a:extLst>
                </p:cNvPr>
                <p:cNvCxnSpPr/>
                <p:nvPr/>
              </p:nvCxnSpPr>
              <p:spPr bwMode="auto">
                <a:xfrm>
                  <a:off x="1962873" y="553629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0" name="Line 24">
                  <a:extLst>
                    <a:ext uri="{FF2B5EF4-FFF2-40B4-BE49-F238E27FC236}">
                      <a16:creationId xmlns:a16="http://schemas.microsoft.com/office/drawing/2014/main" id="{D48AEFC7-8BB9-99CE-40B9-DB1D47373FE0}"/>
                    </a:ext>
                  </a:extLst>
                </p:cNvPr>
                <p:cNvCxnSpPr/>
                <p:nvPr/>
              </p:nvCxnSpPr>
              <p:spPr bwMode="auto">
                <a:xfrm>
                  <a:off x="1962873" y="553680"/>
                  <a:ext cx="19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1" name="Line 25">
                  <a:extLst>
                    <a:ext uri="{FF2B5EF4-FFF2-40B4-BE49-F238E27FC236}">
                      <a16:creationId xmlns:a16="http://schemas.microsoft.com/office/drawing/2014/main" id="{D06A51A3-F030-7529-9213-A4C277CCC2F7}"/>
                    </a:ext>
                  </a:extLst>
                </p:cNvPr>
                <p:cNvCxnSpPr/>
                <p:nvPr/>
              </p:nvCxnSpPr>
              <p:spPr bwMode="auto">
                <a:xfrm>
                  <a:off x="1962873" y="553626"/>
                  <a:ext cx="0" cy="5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2" name="Line 26">
                  <a:extLst>
                    <a:ext uri="{FF2B5EF4-FFF2-40B4-BE49-F238E27FC236}">
                      <a16:creationId xmlns:a16="http://schemas.microsoft.com/office/drawing/2014/main" id="{6A614A41-A89A-D0F1-D57F-F0A6FEBFC531}"/>
                    </a:ext>
                  </a:extLst>
                </p:cNvPr>
                <p:cNvCxnSpPr/>
                <p:nvPr/>
              </p:nvCxnSpPr>
              <p:spPr bwMode="auto">
                <a:xfrm>
                  <a:off x="1963065" y="553682"/>
                  <a:ext cx="0" cy="28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3" name="Line 27">
                  <a:extLst>
                    <a:ext uri="{FF2B5EF4-FFF2-40B4-BE49-F238E27FC236}">
                      <a16:creationId xmlns:a16="http://schemas.microsoft.com/office/drawing/2014/main" id="{3AD624AD-C77A-7F02-1763-46968F40B297}"/>
                    </a:ext>
                  </a:extLst>
                </p:cNvPr>
                <p:cNvCxnSpPr/>
                <p:nvPr/>
              </p:nvCxnSpPr>
              <p:spPr bwMode="auto">
                <a:xfrm>
                  <a:off x="1963113" y="553626"/>
                  <a:ext cx="0" cy="39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4" name="Line 28">
                  <a:extLst>
                    <a:ext uri="{FF2B5EF4-FFF2-40B4-BE49-F238E27FC236}">
                      <a16:creationId xmlns:a16="http://schemas.microsoft.com/office/drawing/2014/main" id="{05C64DE2-3D26-084D-D060-D46DA1D8D063}"/>
                    </a:ext>
                  </a:extLst>
                </p:cNvPr>
                <p:cNvCxnSpPr/>
                <p:nvPr/>
              </p:nvCxnSpPr>
              <p:spPr bwMode="auto">
                <a:xfrm>
                  <a:off x="1962825" y="554020"/>
                  <a:ext cx="28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5" name="Line 29">
                  <a:extLst>
                    <a:ext uri="{FF2B5EF4-FFF2-40B4-BE49-F238E27FC236}">
                      <a16:creationId xmlns:a16="http://schemas.microsoft.com/office/drawing/2014/main" id="{7A23BF41-B4F1-6588-20F6-C840AD6C9714}"/>
                    </a:ext>
                  </a:extLst>
                </p:cNvPr>
                <p:cNvCxnSpPr/>
                <p:nvPr/>
              </p:nvCxnSpPr>
              <p:spPr bwMode="auto">
                <a:xfrm flipV="1">
                  <a:off x="1962834" y="553957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6" name="Line 30">
                  <a:extLst>
                    <a:ext uri="{FF2B5EF4-FFF2-40B4-BE49-F238E27FC236}">
                      <a16:creationId xmlns:a16="http://schemas.microsoft.com/office/drawing/2014/main" id="{09EB7621-C031-3CBE-3C74-91574CB23EA5}"/>
                    </a:ext>
                  </a:extLst>
                </p:cNvPr>
                <p:cNvCxnSpPr/>
                <p:nvPr/>
              </p:nvCxnSpPr>
              <p:spPr bwMode="auto">
                <a:xfrm>
                  <a:off x="1962825" y="553957"/>
                  <a:ext cx="24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7" name="Line 31">
                  <a:extLst>
                    <a:ext uri="{FF2B5EF4-FFF2-40B4-BE49-F238E27FC236}">
                      <a16:creationId xmlns:a16="http://schemas.microsoft.com/office/drawing/2014/main" id="{80084CA9-F6C8-516C-FC3A-F4512840617E}"/>
                    </a:ext>
                  </a:extLst>
                </p:cNvPr>
                <p:cNvCxnSpPr/>
                <p:nvPr/>
              </p:nvCxnSpPr>
              <p:spPr bwMode="auto">
                <a:xfrm>
                  <a:off x="1962917" y="553569"/>
                  <a:ext cx="0" cy="136"/>
                </a:xfrm>
                <a:prstGeom prst="line">
                  <a:avLst/>
                </a:prstGeom>
                <a:noFill/>
                <a:ln w="19050">
                  <a:solidFill>
                    <a:srgbClr val="CC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8" name="Line 32">
                  <a:extLst>
                    <a:ext uri="{FF2B5EF4-FFF2-40B4-BE49-F238E27FC236}">
                      <a16:creationId xmlns:a16="http://schemas.microsoft.com/office/drawing/2014/main" id="{91DE2F5C-48AD-24DC-974D-CB87AEFCDD50}"/>
                    </a:ext>
                  </a:extLst>
                </p:cNvPr>
                <p:cNvCxnSpPr/>
                <p:nvPr/>
              </p:nvCxnSpPr>
              <p:spPr bwMode="auto">
                <a:xfrm>
                  <a:off x="1962821" y="553569"/>
                  <a:ext cx="190" cy="0"/>
                </a:xfrm>
                <a:prstGeom prst="line">
                  <a:avLst/>
                </a:prstGeom>
                <a:noFill/>
                <a:ln w="28575">
                  <a:solidFill>
                    <a:srgbClr val="CC33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</p:grpSp>
      <p:sp>
        <p:nvSpPr>
          <p:cNvPr id="69" name="Text Box 49">
            <a:extLst>
              <a:ext uri="{FF2B5EF4-FFF2-40B4-BE49-F238E27FC236}">
                <a16:creationId xmlns:a16="http://schemas.microsoft.com/office/drawing/2014/main" id="{2466E652-C18C-F154-CF64-9C1415E0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284" y="351618"/>
            <a:ext cx="2667000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333" dirty="0">
                <a:solidFill>
                  <a:srgbClr val="3333FF"/>
                </a:solidFill>
              </a:rPr>
              <a:t>   </a:t>
            </a:r>
            <a:r>
              <a:rPr lang="zh-CN" altLang="en-US" sz="2333" dirty="0">
                <a:solidFill>
                  <a:srgbClr val="3333FF"/>
                </a:solidFill>
              </a:rPr>
              <a:t>三 、牛顿环干涉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281FD6-774D-0688-5D39-00FF433C1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233" y="1433782"/>
            <a:ext cx="3041795" cy="174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5317441" y="2084962"/>
            <a:ext cx="2430198" cy="2684980"/>
            <a:chOff x="3470" y="60"/>
            <a:chExt cx="1975" cy="2178"/>
          </a:xfrm>
        </p:grpSpPr>
        <p:sp>
          <p:nvSpPr>
            <p:cNvPr id="18466" name="Oval 48"/>
            <p:cNvSpPr>
              <a:spLocks noChangeArrowheads="1"/>
            </p:cNvSpPr>
            <p:nvPr/>
          </p:nvSpPr>
          <p:spPr bwMode="auto">
            <a:xfrm>
              <a:off x="3662" y="1950"/>
              <a:ext cx="1392" cy="288"/>
            </a:xfrm>
            <a:prstGeom prst="ellips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8447" name="Line 27"/>
            <p:cNvSpPr>
              <a:spLocks noChangeShapeType="1"/>
            </p:cNvSpPr>
            <p:nvPr/>
          </p:nvSpPr>
          <p:spPr bwMode="auto">
            <a:xfrm>
              <a:off x="4188" y="1181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8448" name="Rectangle 28"/>
            <p:cNvSpPr>
              <a:spLocks noChangeArrowheads="1"/>
            </p:cNvSpPr>
            <p:nvPr/>
          </p:nvSpPr>
          <p:spPr bwMode="auto">
            <a:xfrm>
              <a:off x="3719" y="1543"/>
              <a:ext cx="1308" cy="10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8449" name="Line 29"/>
            <p:cNvSpPr>
              <a:spLocks noChangeShapeType="1"/>
            </p:cNvSpPr>
            <p:nvPr/>
          </p:nvSpPr>
          <p:spPr bwMode="auto">
            <a:xfrm>
              <a:off x="3710" y="1386"/>
              <a:ext cx="129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8450" name="Freeform 30"/>
            <p:cNvSpPr>
              <a:spLocks/>
            </p:cNvSpPr>
            <p:nvPr/>
          </p:nvSpPr>
          <p:spPr bwMode="auto">
            <a:xfrm>
              <a:off x="3710" y="1386"/>
              <a:ext cx="1296" cy="149"/>
            </a:xfrm>
            <a:custGeom>
              <a:avLst/>
              <a:gdLst>
                <a:gd name="T0" fmla="*/ 0 w 1296"/>
                <a:gd name="T1" fmla="*/ 0 h 149"/>
                <a:gd name="T2" fmla="*/ 661 w 1296"/>
                <a:gd name="T3" fmla="*/ 149 h 149"/>
                <a:gd name="T4" fmla="*/ 1296 w 1296"/>
                <a:gd name="T5" fmla="*/ 0 h 149"/>
                <a:gd name="T6" fmla="*/ 0 60000 65536"/>
                <a:gd name="T7" fmla="*/ 0 60000 65536"/>
                <a:gd name="T8" fmla="*/ 0 60000 65536"/>
                <a:gd name="T9" fmla="*/ 0 w 1296"/>
                <a:gd name="T10" fmla="*/ 0 h 149"/>
                <a:gd name="T11" fmla="*/ 1296 w 1296"/>
                <a:gd name="T12" fmla="*/ 149 h 1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6" h="149">
                  <a:moveTo>
                    <a:pt x="0" y="0"/>
                  </a:moveTo>
                  <a:cubicBezTo>
                    <a:pt x="155" y="109"/>
                    <a:pt x="445" y="149"/>
                    <a:pt x="661" y="149"/>
                  </a:cubicBezTo>
                  <a:cubicBezTo>
                    <a:pt x="877" y="149"/>
                    <a:pt x="1101" y="123"/>
                    <a:pt x="1296" y="0"/>
                  </a:cubicBezTo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18451" name="Object 31"/>
            <p:cNvGraphicFramePr>
              <a:graphicFrameLocks noChangeAspect="1"/>
            </p:cNvGraphicFramePr>
            <p:nvPr/>
          </p:nvGraphicFramePr>
          <p:xfrm>
            <a:off x="4655" y="780"/>
            <a:ext cx="193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152268" imgH="164957" progId="Equation.3">
                    <p:embed/>
                  </p:oleObj>
                </mc:Choice>
                <mc:Fallback>
                  <p:oleObj name="公式" r:id="rId3" imgW="152268" imgH="164957" progId="Equation.3">
                    <p:embed/>
                    <p:pic>
                      <p:nvPicPr>
                        <p:cNvPr id="18451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5" y="780"/>
                          <a:ext cx="193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2" name="Line 32"/>
            <p:cNvSpPr>
              <a:spLocks noChangeShapeType="1"/>
            </p:cNvSpPr>
            <p:nvPr/>
          </p:nvSpPr>
          <p:spPr bwMode="auto">
            <a:xfrm>
              <a:off x="4368" y="197"/>
              <a:ext cx="0" cy="1351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8453" name="Line 33"/>
            <p:cNvSpPr>
              <a:spLocks noChangeShapeType="1"/>
            </p:cNvSpPr>
            <p:nvPr/>
          </p:nvSpPr>
          <p:spPr bwMode="auto">
            <a:xfrm>
              <a:off x="4368" y="1452"/>
              <a:ext cx="483" cy="0"/>
            </a:xfrm>
            <a:prstGeom prst="line">
              <a:avLst/>
            </a:prstGeom>
            <a:noFill/>
            <a:ln w="41275">
              <a:solidFill>
                <a:srgbClr val="FF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18454" name="Object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379491"/>
                </p:ext>
              </p:extLst>
            </p:nvPr>
          </p:nvGraphicFramePr>
          <p:xfrm>
            <a:off x="4522" y="1143"/>
            <a:ext cx="241" cy="3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139680" imgH="228600" progId="Equation.DSMT4">
                    <p:embed/>
                  </p:oleObj>
                </mc:Choice>
                <mc:Fallback>
                  <p:oleObj name="Equation" r:id="rId5" imgW="139680" imgH="228600" progId="Equation.DSMT4">
                    <p:embed/>
                    <p:pic>
                      <p:nvPicPr>
                        <p:cNvPr id="18454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2" y="1143"/>
                          <a:ext cx="241" cy="3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5" name="Object 35"/>
            <p:cNvGraphicFramePr>
              <a:graphicFrameLocks noChangeAspect="1"/>
            </p:cNvGraphicFramePr>
            <p:nvPr/>
          </p:nvGraphicFramePr>
          <p:xfrm>
            <a:off x="4175" y="60"/>
            <a:ext cx="193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152202" imgH="177569" progId="Equation.3">
                    <p:embed/>
                  </p:oleObj>
                </mc:Choice>
                <mc:Fallback>
                  <p:oleObj name="公式" r:id="rId7" imgW="152202" imgH="177569" progId="Equation.3">
                    <p:embed/>
                    <p:pic>
                      <p:nvPicPr>
                        <p:cNvPr id="18455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5" y="60"/>
                          <a:ext cx="193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6" name="Line 36"/>
            <p:cNvSpPr>
              <a:spLocks noChangeShapeType="1"/>
            </p:cNvSpPr>
            <p:nvPr/>
          </p:nvSpPr>
          <p:spPr bwMode="auto">
            <a:xfrm>
              <a:off x="4368" y="204"/>
              <a:ext cx="458" cy="127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18457" name="Object 39"/>
            <p:cNvGraphicFramePr>
              <a:graphicFrameLocks noChangeAspect="1"/>
            </p:cNvGraphicFramePr>
            <p:nvPr/>
          </p:nvGraphicFramePr>
          <p:xfrm>
            <a:off x="5280" y="1418"/>
            <a:ext cx="165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417" imgH="241195" progId="Equation.3">
                    <p:embed/>
                  </p:oleObj>
                </mc:Choice>
                <mc:Fallback>
                  <p:oleObj name="Equation" r:id="rId9" imgW="190417" imgH="241195" progId="Equation.3">
                    <p:embed/>
                    <p:pic>
                      <p:nvPicPr>
                        <p:cNvPr id="18457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0" y="1418"/>
                          <a:ext cx="165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8" name="Line 40"/>
            <p:cNvSpPr>
              <a:spLocks noChangeShapeType="1"/>
            </p:cNvSpPr>
            <p:nvPr/>
          </p:nvSpPr>
          <p:spPr bwMode="auto">
            <a:xfrm>
              <a:off x="4848" y="145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8459" name="Line 41"/>
            <p:cNvSpPr>
              <a:spLocks noChangeShapeType="1"/>
            </p:cNvSpPr>
            <p:nvPr/>
          </p:nvSpPr>
          <p:spPr bwMode="auto">
            <a:xfrm>
              <a:off x="4992" y="154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8460" name="Line 42"/>
            <p:cNvSpPr>
              <a:spLocks noChangeShapeType="1"/>
            </p:cNvSpPr>
            <p:nvPr/>
          </p:nvSpPr>
          <p:spPr bwMode="auto">
            <a:xfrm>
              <a:off x="5136" y="1152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8461" name="Line 43"/>
            <p:cNvSpPr>
              <a:spLocks noChangeShapeType="1"/>
            </p:cNvSpPr>
            <p:nvPr/>
          </p:nvSpPr>
          <p:spPr bwMode="auto">
            <a:xfrm flipV="1">
              <a:off x="5136" y="1557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8462" name="Oval 44"/>
            <p:cNvSpPr>
              <a:spLocks noChangeArrowheads="1"/>
            </p:cNvSpPr>
            <p:nvPr/>
          </p:nvSpPr>
          <p:spPr bwMode="auto">
            <a:xfrm>
              <a:off x="3900" y="2016"/>
              <a:ext cx="960" cy="144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8463" name="Line 45"/>
            <p:cNvSpPr>
              <a:spLocks noChangeShapeType="1"/>
            </p:cNvSpPr>
            <p:nvPr/>
          </p:nvSpPr>
          <p:spPr bwMode="auto">
            <a:xfrm>
              <a:off x="4812" y="1452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8464" name="Line 46"/>
            <p:cNvSpPr>
              <a:spLocks noChangeShapeType="1"/>
            </p:cNvSpPr>
            <p:nvPr/>
          </p:nvSpPr>
          <p:spPr bwMode="auto">
            <a:xfrm>
              <a:off x="4368" y="1440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333" dirty="0"/>
            </a:p>
          </p:txBody>
        </p:sp>
        <p:graphicFrame>
          <p:nvGraphicFramePr>
            <p:cNvPr id="18465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3990537"/>
                </p:ext>
              </p:extLst>
            </p:nvPr>
          </p:nvGraphicFramePr>
          <p:xfrm>
            <a:off x="4454" y="1810"/>
            <a:ext cx="199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14120" imgH="126720" progId="Equation.DSMT4">
                    <p:embed/>
                  </p:oleObj>
                </mc:Choice>
                <mc:Fallback>
                  <p:oleObj name="Equation" r:id="rId11" imgW="114120" imgH="126720" progId="Equation.DSMT4">
                    <p:embed/>
                    <p:pic>
                      <p:nvPicPr>
                        <p:cNvPr id="18465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4" y="1810"/>
                          <a:ext cx="199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7" name="Object 50"/>
            <p:cNvGraphicFramePr>
              <a:graphicFrameLocks noChangeAspect="1"/>
            </p:cNvGraphicFramePr>
            <p:nvPr/>
          </p:nvGraphicFramePr>
          <p:xfrm>
            <a:off x="3470" y="1140"/>
            <a:ext cx="272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203024" imgH="164957" progId="Equation.3">
                    <p:embed/>
                  </p:oleObj>
                </mc:Choice>
                <mc:Fallback>
                  <p:oleObj name="公式" r:id="rId13" imgW="203024" imgH="164957" progId="Equation.3">
                    <p:embed/>
                    <p:pic>
                      <p:nvPicPr>
                        <p:cNvPr id="18467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1140"/>
                          <a:ext cx="272" cy="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8" name="Object 51"/>
            <p:cNvGraphicFramePr>
              <a:graphicFrameLocks noChangeAspect="1"/>
            </p:cNvGraphicFramePr>
            <p:nvPr/>
          </p:nvGraphicFramePr>
          <p:xfrm>
            <a:off x="3470" y="1570"/>
            <a:ext cx="237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177492" imgH="177492" progId="Equation.3">
                    <p:embed/>
                  </p:oleObj>
                </mc:Choice>
                <mc:Fallback>
                  <p:oleObj name="公式" r:id="rId15" imgW="177492" imgH="177492" progId="Equation.3">
                    <p:embed/>
                    <p:pic>
                      <p:nvPicPr>
                        <p:cNvPr id="18468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1570"/>
                          <a:ext cx="237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7D8B393-988D-D121-B9BA-D5FD4EEF507E}"/>
              </a:ext>
            </a:extLst>
          </p:cNvPr>
          <p:cNvSpPr txBox="1"/>
          <p:nvPr/>
        </p:nvSpPr>
        <p:spPr>
          <a:xfrm>
            <a:off x="744195" y="484288"/>
            <a:ext cx="3810000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333" dirty="0">
                <a:cs typeface="Times New Roman" panose="02020603050405020304" pitchFamily="18" charset="0"/>
              </a:rPr>
              <a:t>2</a:t>
            </a:r>
            <a:r>
              <a:rPr lang="zh-CN" altLang="zh-CN" sz="2333" dirty="0">
                <a:cs typeface="Times New Roman" panose="02020603050405020304" pitchFamily="18" charset="0"/>
              </a:rPr>
              <a:t>、牛顿环干涉光程差分析</a:t>
            </a:r>
            <a:endParaRPr lang="zh-CN" altLang="en-US" sz="2333" dirty="0"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EFC15F38-AF23-97AF-8141-D02B39F7CE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200322"/>
              </p:ext>
            </p:extLst>
          </p:nvPr>
        </p:nvGraphicFramePr>
        <p:xfrm>
          <a:off x="1897572" y="1282045"/>
          <a:ext cx="940593" cy="448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58720" imgH="228600" progId="Equation.DSMT4">
                  <p:embed/>
                </p:oleObj>
              </mc:Choice>
              <mc:Fallback>
                <p:oleObj name="Equation" r:id="rId17" imgW="558720" imgH="228600" progId="Equation.DSMT4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EFC15F38-AF23-97AF-8141-D02B39F7CE3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572" y="1282045"/>
                        <a:ext cx="940593" cy="4484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69D085-11F2-21BC-87BA-6BE74A902BAD}"/>
              </a:ext>
            </a:extLst>
          </p:cNvPr>
          <p:cNvGrpSpPr/>
          <p:nvPr/>
        </p:nvGrpSpPr>
        <p:grpSpPr>
          <a:xfrm>
            <a:off x="3311860" y="935630"/>
            <a:ext cx="3615881" cy="1141784"/>
            <a:chOff x="815217" y="2275772"/>
            <a:chExt cx="4339057" cy="1370141"/>
          </a:xfrm>
        </p:grpSpPr>
        <p:graphicFrame>
          <p:nvGraphicFramePr>
            <p:cNvPr id="15" name="Object 46">
              <a:extLst>
                <a:ext uri="{FF2B5EF4-FFF2-40B4-BE49-F238E27FC236}">
                  <a16:creationId xmlns:a16="http://schemas.microsoft.com/office/drawing/2014/main" id="{6E967A66-EC3E-195E-13D7-79B884DA476C}"/>
                </a:ext>
              </a:extLst>
            </p:cNvPr>
            <p:cNvGraphicFramePr/>
            <p:nvPr/>
          </p:nvGraphicFramePr>
          <p:xfrm>
            <a:off x="815217" y="2344067"/>
            <a:ext cx="3633797" cy="13018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815840" imgH="634680" progId="Equation.DSMT4">
                    <p:embed/>
                  </p:oleObj>
                </mc:Choice>
                <mc:Fallback>
                  <p:oleObj name="Equation" r:id="rId19" imgW="1815840" imgH="634680" progId="Equation.DSMT4">
                    <p:embed/>
                    <p:pic>
                      <p:nvPicPr>
                        <p:cNvPr id="15" name="Object 46">
                          <a:extLst>
                            <a:ext uri="{FF2B5EF4-FFF2-40B4-BE49-F238E27FC236}">
                              <a16:creationId xmlns:a16="http://schemas.microsoft.com/office/drawing/2014/main" id="{6E967A66-EC3E-195E-13D7-79B884DA47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815217" y="2344067"/>
                          <a:ext cx="3633797" cy="130184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 Box 24">
              <a:extLst>
                <a:ext uri="{FF2B5EF4-FFF2-40B4-BE49-F238E27FC236}">
                  <a16:creationId xmlns:a16="http://schemas.microsoft.com/office/drawing/2014/main" id="{418FBA6C-A0C4-F3DD-1966-B125F0AE4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9581" y="2275772"/>
              <a:ext cx="841000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明环</a:t>
              </a:r>
            </a:p>
          </p:txBody>
        </p:sp>
        <p:sp>
          <p:nvSpPr>
            <p:cNvPr id="17" name="Text Box 25">
              <a:extLst>
                <a:ext uri="{FF2B5EF4-FFF2-40B4-BE49-F238E27FC236}">
                  <a16:creationId xmlns:a16="http://schemas.microsoft.com/office/drawing/2014/main" id="{921F54A8-9F79-9519-2B42-7A0FC1AAB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3274" y="2965959"/>
              <a:ext cx="841000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暗环</a:t>
              </a:r>
            </a:p>
          </p:txBody>
        </p:sp>
      </p:grp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A51E7530-48B8-182D-F015-40B93344DBF6}"/>
              </a:ext>
            </a:extLst>
          </p:cNvPr>
          <p:cNvSpPr/>
          <p:nvPr/>
        </p:nvSpPr>
        <p:spPr bwMode="auto">
          <a:xfrm>
            <a:off x="6437178" y="2272736"/>
            <a:ext cx="546333" cy="1506449"/>
          </a:xfrm>
          <a:prstGeom prst="rtTriangle">
            <a:avLst/>
          </a:prstGeom>
          <a:solidFill>
            <a:schemeClr val="accent1">
              <a:alpha val="43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pPr defTabSz="761970" eaLnBrk="1" hangingPunct="1"/>
            <a:endParaRPr lang="zh-CN" altLang="en-US" sz="2333">
              <a:ea typeface="黑体" pitchFamily="2" charset="-122"/>
            </a:endParaRPr>
          </a:p>
        </p:txBody>
      </p:sp>
      <p:graphicFrame>
        <p:nvGraphicFramePr>
          <p:cNvPr id="10" name="Object 23">
            <a:extLst>
              <a:ext uri="{FF2B5EF4-FFF2-40B4-BE49-F238E27FC236}">
                <a16:creationId xmlns:a16="http://schemas.microsoft.com/office/drawing/2014/main" id="{13C7A90A-C58E-C5C3-01FD-48F39D3873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725815"/>
              </p:ext>
            </p:extLst>
          </p:nvPr>
        </p:nvGraphicFramePr>
        <p:xfrm>
          <a:off x="2036734" y="2261928"/>
          <a:ext cx="1905818" cy="464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180800" imgH="241200" progId="Equation.DSMT4">
                  <p:embed/>
                </p:oleObj>
              </mc:Choice>
              <mc:Fallback>
                <p:oleObj name="Equation" r:id="rId21" imgW="1180800" imgH="241200" progId="Equation.DSMT4">
                  <p:embed/>
                  <p:pic>
                    <p:nvPicPr>
                      <p:cNvPr id="10" name="Object 23">
                        <a:extLst>
                          <a:ext uri="{FF2B5EF4-FFF2-40B4-BE49-F238E27FC236}">
                            <a16:creationId xmlns:a16="http://schemas.microsoft.com/office/drawing/2014/main" id="{13C7A90A-C58E-C5C3-01FD-48F39D3873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734" y="2261928"/>
                        <a:ext cx="1905818" cy="4649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4">
            <a:extLst>
              <a:ext uri="{FF2B5EF4-FFF2-40B4-BE49-F238E27FC236}">
                <a16:creationId xmlns:a16="http://schemas.microsoft.com/office/drawing/2014/main" id="{5605F34D-2D14-0080-1AEF-9C496087FC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386684"/>
              </p:ext>
            </p:extLst>
          </p:nvPr>
        </p:nvGraphicFramePr>
        <p:xfrm>
          <a:off x="2303597" y="2735452"/>
          <a:ext cx="1372092" cy="494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787320" imgH="241200" progId="Equation.DSMT4">
                  <p:embed/>
                </p:oleObj>
              </mc:Choice>
              <mc:Fallback>
                <p:oleObj name="Equation" r:id="rId23" imgW="787320" imgH="241200" progId="Equation.DSMT4">
                  <p:embed/>
                  <p:pic>
                    <p:nvPicPr>
                      <p:cNvPr id="11" name="Object 24">
                        <a:extLst>
                          <a:ext uri="{FF2B5EF4-FFF2-40B4-BE49-F238E27FC236}">
                            <a16:creationId xmlns:a16="http://schemas.microsoft.com/office/drawing/2014/main" id="{5605F34D-2D14-0080-1AEF-9C496087FC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3597" y="2735452"/>
                        <a:ext cx="1372092" cy="4941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5">
            <a:extLst>
              <a:ext uri="{FF2B5EF4-FFF2-40B4-BE49-F238E27FC236}">
                <a16:creationId xmlns:a16="http://schemas.microsoft.com/office/drawing/2014/main" id="{091E9C8D-915E-395E-65A5-B706ADC35E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48825"/>
              </p:ext>
            </p:extLst>
          </p:nvPr>
        </p:nvGraphicFramePr>
        <p:xfrm>
          <a:off x="2443429" y="3361376"/>
          <a:ext cx="1003972" cy="457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634680" imgH="228600" progId="Equation.DSMT4">
                  <p:embed/>
                </p:oleObj>
              </mc:Choice>
              <mc:Fallback>
                <p:oleObj name="Equation" r:id="rId25" imgW="634680" imgH="228600" progId="Equation.DSMT4">
                  <p:embed/>
                  <p:pic>
                    <p:nvPicPr>
                      <p:cNvPr id="18" name="Object 25">
                        <a:extLst>
                          <a:ext uri="{FF2B5EF4-FFF2-40B4-BE49-F238E27FC236}">
                            <a16:creationId xmlns:a16="http://schemas.microsoft.com/office/drawing/2014/main" id="{091E9C8D-915E-395E-65A5-B706ADC35E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429" y="3361376"/>
                        <a:ext cx="1003972" cy="4579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6">
            <a:extLst>
              <a:ext uri="{FF2B5EF4-FFF2-40B4-BE49-F238E27FC236}">
                <a16:creationId xmlns:a16="http://schemas.microsoft.com/office/drawing/2014/main" id="{C7ECB359-4D9D-0618-AC12-FAC12D1146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54237"/>
              </p:ext>
            </p:extLst>
          </p:nvPr>
        </p:nvGraphicFramePr>
        <p:xfrm>
          <a:off x="2397472" y="3851398"/>
          <a:ext cx="1257097" cy="869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672840" imgH="419040" progId="Equation.DSMT4">
                  <p:embed/>
                </p:oleObj>
              </mc:Choice>
              <mc:Fallback>
                <p:oleObj name="Equation" r:id="rId27" imgW="672840" imgH="419040" progId="Equation.DSMT4">
                  <p:embed/>
                  <p:pic>
                    <p:nvPicPr>
                      <p:cNvPr id="19" name="Object 26">
                        <a:extLst>
                          <a:ext uri="{FF2B5EF4-FFF2-40B4-BE49-F238E27FC236}">
                            <a16:creationId xmlns:a16="http://schemas.microsoft.com/office/drawing/2014/main" id="{C7ECB359-4D9D-0618-AC12-FAC12D1146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472" y="3851398"/>
                        <a:ext cx="1257097" cy="8690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FE91D57D-B065-6321-7BCE-641894401F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753719"/>
              </p:ext>
            </p:extLst>
          </p:nvPr>
        </p:nvGraphicFramePr>
        <p:xfrm>
          <a:off x="2801787" y="1127989"/>
          <a:ext cx="448468" cy="772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266400" imgH="393480" progId="Equation.DSMT4">
                  <p:embed/>
                </p:oleObj>
              </mc:Choice>
              <mc:Fallback>
                <p:oleObj name="Equation" r:id="rId29" imgW="266400" imgH="393480" progId="Equation.DSMT4">
                  <p:embed/>
                  <p:pic>
                    <p:nvPicPr>
                      <p:cNvPr id="3" name="Object 6">
                        <a:extLst>
                          <a:ext uri="{FF2B5EF4-FFF2-40B4-BE49-F238E27FC236}">
                            <a16:creationId xmlns:a16="http://schemas.microsoft.com/office/drawing/2014/main" id="{FE91D57D-B065-6321-7BCE-641894401F2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787" y="1127989"/>
                        <a:ext cx="448468" cy="7725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42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F56162A5-041F-CE1B-D7F7-346B66CE7D3E}"/>
              </a:ext>
            </a:extLst>
          </p:cNvPr>
          <p:cNvSpPr txBox="1"/>
          <p:nvPr/>
        </p:nvSpPr>
        <p:spPr>
          <a:xfrm>
            <a:off x="755576" y="457233"/>
            <a:ext cx="3147335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333" dirty="0">
                <a:cs typeface="Times New Roman" panose="02020603050405020304" pitchFamily="18" charset="0"/>
              </a:rPr>
              <a:t>3</a:t>
            </a:r>
            <a:r>
              <a:rPr lang="zh-CN" altLang="zh-CN" sz="2333" dirty="0">
                <a:cs typeface="Times New Roman" panose="02020603050405020304" pitchFamily="18" charset="0"/>
              </a:rPr>
              <a:t>、牛顿环图样</a:t>
            </a:r>
            <a:r>
              <a:rPr lang="zh-CN" altLang="en-US" sz="2333" dirty="0">
                <a:cs typeface="Times New Roman" panose="02020603050405020304" pitchFamily="18" charset="0"/>
              </a:rPr>
              <a:t>分析</a:t>
            </a:r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02C5046A-6239-3C44-4163-1C5618232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1613" y="934642"/>
            <a:ext cx="3896302" cy="45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083"/>
              </a:lnSpc>
              <a:spcBef>
                <a:spcPct val="0"/>
              </a:spcBef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1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zh-CN" sz="2333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条纹形状：同心圆环</a:t>
            </a:r>
            <a:endParaRPr lang="en-US" altLang="zh-CN" sz="2333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57BED79-5DC0-1597-1076-2D70BF01A5D0}"/>
              </a:ext>
            </a:extLst>
          </p:cNvPr>
          <p:cNvSpPr txBox="1"/>
          <p:nvPr/>
        </p:nvSpPr>
        <p:spPr>
          <a:xfrm>
            <a:off x="1685245" y="1482055"/>
            <a:ext cx="3644918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3" dirty="0"/>
              <a:t> 相同的</a:t>
            </a:r>
            <a:r>
              <a:rPr lang="zh-CN" altLang="en-US" sz="2333" i="1" dirty="0"/>
              <a:t> </a:t>
            </a:r>
            <a:r>
              <a:rPr lang="en-US" altLang="zh-CN" sz="2333" i="1" dirty="0"/>
              <a:t>e</a:t>
            </a:r>
            <a:r>
              <a:rPr lang="en-US" altLang="zh-CN" sz="2333" dirty="0"/>
              <a:t> </a:t>
            </a:r>
            <a:r>
              <a:rPr lang="zh-CN" altLang="en-US" sz="2333" dirty="0"/>
              <a:t>对应同一级条纹</a:t>
            </a:r>
          </a:p>
        </p:txBody>
      </p:sp>
      <p:sp>
        <p:nvSpPr>
          <p:cNvPr id="20" name="Text Box 42">
            <a:extLst>
              <a:ext uri="{FF2B5EF4-FFF2-40B4-BE49-F238E27FC236}">
                <a16:creationId xmlns:a16="http://schemas.microsoft.com/office/drawing/2014/main" id="{74E4AFEE-3AEE-142E-0921-44C61EF57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343" y="2468377"/>
            <a:ext cx="4278196" cy="56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zh-CN" sz="2333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条纹疏密：内疏外密</a:t>
            </a:r>
            <a:endParaRPr lang="en-US" altLang="zh-CN" sz="2333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2" name="Object 6">
            <a:extLst>
              <a:ext uri="{FF2B5EF4-FFF2-40B4-BE49-F238E27FC236}">
                <a16:creationId xmlns:a16="http://schemas.microsoft.com/office/drawing/2014/main" id="{85077CF0-FCA6-4DEA-9470-9D1AED12B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226146"/>
              </p:ext>
            </p:extLst>
          </p:nvPr>
        </p:nvGraphicFramePr>
        <p:xfrm>
          <a:off x="1926295" y="3121905"/>
          <a:ext cx="3065878" cy="42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45960" imgH="253800" progId="Equation.DSMT4">
                  <p:embed/>
                </p:oleObj>
              </mc:Choice>
              <mc:Fallback>
                <p:oleObj name="Equation" r:id="rId5" imgW="2145960" imgH="253800" progId="Equation.DSMT4">
                  <p:embed/>
                  <p:pic>
                    <p:nvPicPr>
                      <p:cNvPr id="14" name="Object 6">
                        <a:extLst>
                          <a:ext uri="{FF2B5EF4-FFF2-40B4-BE49-F238E27FC236}">
                            <a16:creationId xmlns:a16="http://schemas.microsoft.com/office/drawing/2014/main" id="{F42F188E-C285-13D1-7852-EE7BAE1510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295" y="3121905"/>
                        <a:ext cx="3065878" cy="42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8">
            <a:extLst>
              <a:ext uri="{FF2B5EF4-FFF2-40B4-BE49-F238E27FC236}">
                <a16:creationId xmlns:a16="http://schemas.microsoft.com/office/drawing/2014/main" id="{9C5AEF52-AB46-8785-8E41-6247D8A92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6282" y="3675822"/>
            <a:ext cx="4014583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333" dirty="0">
                <a:ea typeface="黑体" panose="02010609060101010101" pitchFamily="49" charset="-122"/>
                <a:cs typeface="Times New Roman" panose="02020603050405020304" pitchFamily="18" charset="0"/>
              </a:rPr>
              <a:t>干涉级越高，环间距越小</a:t>
            </a: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B9468ADE-46BF-E90C-1613-0704E27D1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98" y="4240298"/>
            <a:ext cx="4101318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）</a:t>
            </a:r>
            <a:r>
              <a:rPr lang="zh-CN" altLang="en-US" sz="2333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条纹级次：内低外高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E78B7A6D-B308-CC4A-7953-6C0B18321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295" y="4780358"/>
            <a:ext cx="3158337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 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越大，干涉级越高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04C73BC-24F1-8785-1901-99BA00C11C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00" y="682904"/>
            <a:ext cx="1623892" cy="1613031"/>
          </a:xfrm>
          <a:prstGeom prst="ellipse">
            <a:avLst/>
          </a:prstGeom>
        </p:spPr>
      </p:pic>
      <p:sp>
        <p:nvSpPr>
          <p:cNvPr id="28" name="Text Box 43">
            <a:extLst>
              <a:ext uri="{FF2B5EF4-FFF2-40B4-BE49-F238E27FC236}">
                <a16:creationId xmlns:a16="http://schemas.microsoft.com/office/drawing/2014/main" id="{14AE58FE-3DE3-A08C-E760-62ED8F39F5C0}"/>
              </a:ext>
            </a:extLst>
          </p:cNvPr>
          <p:cNvSpPr txBox="1"/>
          <p:nvPr/>
        </p:nvSpPr>
        <p:spPr>
          <a:xfrm>
            <a:off x="1838762" y="2022115"/>
            <a:ext cx="2976835" cy="48994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ts val="3333"/>
              </a:lnSpc>
              <a:buClr>
                <a:srgbClr val="FF0000"/>
              </a:buClr>
            </a:pPr>
            <a:r>
              <a:rPr lang="zh-CN" altLang="en-US" sz="2333" dirty="0">
                <a:solidFill>
                  <a:schemeClr val="accent2"/>
                </a:solidFill>
              </a:rPr>
              <a:t>空气膜中心处 </a:t>
            </a:r>
            <a:r>
              <a:rPr lang="en-US" altLang="zh-CN" sz="2667" dirty="0">
                <a:solidFill>
                  <a:schemeClr val="accent2"/>
                </a:solidFill>
                <a:ea typeface="黑体" panose="02010609060101010101" pitchFamily="2" charset="-122"/>
              </a:rPr>
              <a:t>(</a:t>
            </a:r>
            <a:r>
              <a:rPr lang="en-US" altLang="zh-CN" sz="2667" i="1" dirty="0">
                <a:solidFill>
                  <a:schemeClr val="accent2"/>
                </a:solidFill>
                <a:ea typeface="黑体" panose="02010609060101010101" pitchFamily="2" charset="-122"/>
              </a:rPr>
              <a:t>e </a:t>
            </a:r>
            <a:r>
              <a:rPr lang="en-US" altLang="zh-CN" sz="2667" dirty="0">
                <a:solidFill>
                  <a:schemeClr val="accent2"/>
                </a:solidFill>
                <a:ea typeface="黑体" panose="02010609060101010101" pitchFamily="2" charset="-122"/>
              </a:rPr>
              <a:t>=0</a:t>
            </a:r>
            <a:r>
              <a:rPr lang="en-US" altLang="zh-CN" sz="2333" dirty="0">
                <a:solidFill>
                  <a:schemeClr val="accent2"/>
                </a:solidFill>
                <a:ea typeface="黑体" panose="02010609060101010101" pitchFamily="2" charset="-122"/>
              </a:rPr>
              <a:t>)</a:t>
            </a:r>
            <a:r>
              <a:rPr lang="en-US" altLang="zh-CN" sz="2333" dirty="0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82720AC-6D58-869F-92FA-D1F042B1B502}"/>
              </a:ext>
            </a:extLst>
          </p:cNvPr>
          <p:cNvSpPr txBox="1"/>
          <p:nvPr/>
        </p:nvSpPr>
        <p:spPr>
          <a:xfrm>
            <a:off x="4576261" y="2063305"/>
            <a:ext cx="1135255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3" dirty="0">
                <a:solidFill>
                  <a:schemeClr val="accent2"/>
                </a:solidFill>
              </a:rPr>
              <a:t>为暗纹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8E27EF-8F75-2B5D-802B-0D776EB53B52}"/>
              </a:ext>
            </a:extLst>
          </p:cNvPr>
          <p:cNvSpPr txBox="1"/>
          <p:nvPr/>
        </p:nvSpPr>
        <p:spPr>
          <a:xfrm>
            <a:off x="5430684" y="3676271"/>
            <a:ext cx="2376264" cy="45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30" dirty="0"/>
              <a:t>间距随</a:t>
            </a:r>
            <a:r>
              <a:rPr lang="en-US" altLang="zh-CN" sz="2330" i="1" dirty="0"/>
              <a:t>n</a:t>
            </a:r>
            <a:r>
              <a:rPr lang="zh-CN" altLang="en-US" sz="2330" i="1" dirty="0"/>
              <a:t>、</a:t>
            </a:r>
            <a:r>
              <a:rPr lang="en-US" altLang="zh-CN" sz="2330" i="1" dirty="0">
                <a:sym typeface="Symbol" panose="05050102010706020507" pitchFamily="18" charset="2"/>
              </a:rPr>
              <a:t></a:t>
            </a:r>
            <a:r>
              <a:rPr lang="zh-CN" altLang="en-US" sz="2330" dirty="0">
                <a:sym typeface="Symbol" panose="05050102010706020507" pitchFamily="18" charset="2"/>
              </a:rPr>
              <a:t>变</a:t>
            </a:r>
            <a:endParaRPr lang="zh-CN" altLang="en-US" sz="2330" dirty="0"/>
          </a:p>
        </p:txBody>
      </p:sp>
      <p:pic>
        <p:nvPicPr>
          <p:cNvPr id="4" name="牛顿环 截取视频3">
            <a:hlinkClick r:id="" action="ppaction://media"/>
            <a:extLst>
              <a:ext uri="{FF2B5EF4-FFF2-40B4-BE49-F238E27FC236}">
                <a16:creationId xmlns:a16="http://schemas.microsoft.com/office/drawing/2014/main" id="{BFE1D1E9-33A1-CD91-83EE-A1FFE9C3BC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11733" y="677562"/>
            <a:ext cx="2895749" cy="16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3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7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7" grpId="0"/>
      <p:bldP spid="18" grpId="0"/>
      <p:bldP spid="19" grpId="0"/>
      <p:bldP spid="20" grpId="0"/>
      <p:bldP spid="24" grpId="0" autoUpdateAnimBg="0"/>
      <p:bldP spid="25" grpId="0"/>
      <p:bldP spid="26" grpId="0"/>
      <p:bldP spid="28" grpId="0"/>
      <p:bldP spid="29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2">
            <a:hlinkClick r:id="rId5" action="ppaction://hlinkfile"/>
            <a:extLst>
              <a:ext uri="{FF2B5EF4-FFF2-40B4-BE49-F238E27FC236}">
                <a16:creationId xmlns:a16="http://schemas.microsoft.com/office/drawing/2014/main" id="{09BD6A29-F2E0-1E55-08A8-093ED2FAE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455241"/>
            <a:ext cx="1200133" cy="633919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DFFD2"/>
              </a:gs>
              <a:gs pos="50000">
                <a:schemeClr val="bg1"/>
              </a:gs>
              <a:gs pos="100000">
                <a:srgbClr val="EDFFD2"/>
              </a:gs>
            </a:gsLst>
            <a:lin ang="5400000" scaled="1"/>
          </a:gradFill>
          <a:ln w="6350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5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讨论</a:t>
            </a:r>
          </a:p>
        </p:txBody>
      </p:sp>
      <p:sp>
        <p:nvSpPr>
          <p:cNvPr id="2" name="Rectangle 20">
            <a:hlinkClick r:id="rId6" action="ppaction://hlinkfile"/>
            <a:extLst>
              <a:ext uri="{FF2B5EF4-FFF2-40B4-BE49-F238E27FC236}">
                <a16:creationId xmlns:a16="http://schemas.microsoft.com/office/drawing/2014/main" id="{2791A9E5-99C5-E48F-FF4F-361A383F6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989" y="546530"/>
            <a:ext cx="3840427" cy="4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333" dirty="0">
                <a:solidFill>
                  <a:srgbClr val="FF0000"/>
                </a:solidFill>
              </a:rPr>
              <a:t>牛顿环干涉动态变化问题</a:t>
            </a:r>
            <a:endParaRPr lang="zh-CN" altLang="en-US" sz="2333" dirty="0">
              <a:solidFill>
                <a:srgbClr val="FF0000"/>
              </a:solidFill>
              <a:cs typeface="Times New Roman" pitchFamily="18" charset="0"/>
            </a:endParaRPr>
          </a:p>
        </p:txBody>
      </p:sp>
      <p:grpSp>
        <p:nvGrpSpPr>
          <p:cNvPr id="8" name="Group 19">
            <a:extLst>
              <a:ext uri="{FF2B5EF4-FFF2-40B4-BE49-F238E27FC236}">
                <a16:creationId xmlns:a16="http://schemas.microsoft.com/office/drawing/2014/main" id="{8B29DF7E-7B7D-3719-C7AD-85CC1A7F5E73}"/>
              </a:ext>
            </a:extLst>
          </p:cNvPr>
          <p:cNvGrpSpPr>
            <a:grpSpLocks/>
          </p:cNvGrpSpPr>
          <p:nvPr/>
        </p:nvGrpSpPr>
        <p:grpSpPr bwMode="auto">
          <a:xfrm>
            <a:off x="1658678" y="1297327"/>
            <a:ext cx="2481670" cy="384969"/>
            <a:chOff x="656" y="891"/>
            <a:chExt cx="1820" cy="294"/>
          </a:xfrm>
        </p:grpSpPr>
        <p:graphicFrame>
          <p:nvGraphicFramePr>
            <p:cNvPr id="11" name="Object 20">
              <a:extLst>
                <a:ext uri="{FF2B5EF4-FFF2-40B4-BE49-F238E27FC236}">
                  <a16:creationId xmlns:a16="http://schemas.microsoft.com/office/drawing/2014/main" id="{486E0C4B-5C26-D659-AE0A-31A2FCB43B4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4703634"/>
                </p:ext>
              </p:extLst>
            </p:nvPr>
          </p:nvGraphicFramePr>
          <p:xfrm>
            <a:off x="656" y="891"/>
            <a:ext cx="1278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774364" imgH="165028" progId="Equation.3">
                    <p:embed/>
                  </p:oleObj>
                </mc:Choice>
                <mc:Fallback>
                  <p:oleObj name="公式" r:id="rId7" imgW="774364" imgH="165028" progId="Equation.3">
                    <p:embed/>
                    <p:pic>
                      <p:nvPicPr>
                        <p:cNvPr id="17" name="Object 20">
                          <a:extLst>
                            <a:ext uri="{FF2B5EF4-FFF2-40B4-BE49-F238E27FC236}">
                              <a16:creationId xmlns:a16="http://schemas.microsoft.com/office/drawing/2014/main" id="{A47FB7E9-B25F-6059-7A30-86A92A77A8C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" y="891"/>
                          <a:ext cx="1278" cy="2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FF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21">
              <a:extLst>
                <a:ext uri="{FF2B5EF4-FFF2-40B4-BE49-F238E27FC236}">
                  <a16:creationId xmlns:a16="http://schemas.microsoft.com/office/drawing/2014/main" id="{896658D9-C6FE-5992-B179-8655EC3039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6592678"/>
                </p:ext>
              </p:extLst>
            </p:nvPr>
          </p:nvGraphicFramePr>
          <p:xfrm>
            <a:off x="1931" y="891"/>
            <a:ext cx="545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329914" imgH="177646" progId="Equation.3">
                    <p:embed/>
                  </p:oleObj>
                </mc:Choice>
                <mc:Fallback>
                  <p:oleObj name="公式" r:id="rId9" imgW="329914" imgH="177646" progId="Equation.3">
                    <p:embed/>
                    <p:pic>
                      <p:nvPicPr>
                        <p:cNvPr id="18" name="Object 21">
                          <a:extLst>
                            <a:ext uri="{FF2B5EF4-FFF2-40B4-BE49-F238E27FC236}">
                              <a16:creationId xmlns:a16="http://schemas.microsoft.com/office/drawing/2014/main" id="{A9832EA4-CEFE-4B19-F2CC-AE114F404F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1" y="891"/>
                          <a:ext cx="545" cy="2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 Box 10">
            <a:extLst>
              <a:ext uri="{FF2B5EF4-FFF2-40B4-BE49-F238E27FC236}">
                <a16:creationId xmlns:a16="http://schemas.microsoft.com/office/drawing/2014/main" id="{3814B094-C1E3-A824-C934-00B8544CB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124" y="2224330"/>
            <a:ext cx="2582758" cy="110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圆形条纹向内收缩</a:t>
            </a:r>
            <a:endParaRPr lang="en-US" altLang="zh-CN" sz="2333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向中心湮灭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AD83E0AC-68CC-7684-662D-3EA466B0D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683" y="3456824"/>
            <a:ext cx="121700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333" i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333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减小：</a:t>
            </a:r>
          </a:p>
        </p:txBody>
      </p:sp>
      <p:sp>
        <p:nvSpPr>
          <p:cNvPr id="22" name="Text Box 15">
            <a:extLst>
              <a:ext uri="{FF2B5EF4-FFF2-40B4-BE49-F238E27FC236}">
                <a16:creationId xmlns:a16="http://schemas.microsoft.com/office/drawing/2014/main" id="{24ABA758-043F-8A9C-602A-08C5438BA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602" y="3951717"/>
            <a:ext cx="2582758" cy="110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圆形条纹向外扩张</a:t>
            </a:r>
            <a:endParaRPr lang="en-US" altLang="zh-CN" sz="2333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从中心冒出</a:t>
            </a:r>
          </a:p>
        </p:txBody>
      </p:sp>
      <p:sp>
        <p:nvSpPr>
          <p:cNvPr id="23" name="Text Box 8">
            <a:extLst>
              <a:ext uri="{FF2B5EF4-FFF2-40B4-BE49-F238E27FC236}">
                <a16:creationId xmlns:a16="http://schemas.microsoft.com/office/drawing/2014/main" id="{CAD2D8D3-4BF6-97C4-B9CA-0D75D0107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8341" y="1813283"/>
            <a:ext cx="121700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333" i="1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333" dirty="0">
                <a:solidFill>
                  <a:schemeClr val="accent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增大：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264833D-C535-560D-4694-749617AEA1D8}"/>
              </a:ext>
            </a:extLst>
          </p:cNvPr>
          <p:cNvGrpSpPr/>
          <p:nvPr/>
        </p:nvGrpSpPr>
        <p:grpSpPr>
          <a:xfrm>
            <a:off x="5412093" y="1537353"/>
            <a:ext cx="2076145" cy="822260"/>
            <a:chOff x="6167341" y="2005441"/>
            <a:chExt cx="2491374" cy="986712"/>
          </a:xfrm>
        </p:grpSpPr>
        <p:sp>
          <p:nvSpPr>
            <p:cNvPr id="6" name="Line 27">
              <a:extLst>
                <a:ext uri="{FF2B5EF4-FFF2-40B4-BE49-F238E27FC236}">
                  <a16:creationId xmlns:a16="http://schemas.microsoft.com/office/drawing/2014/main" id="{C4DC6599-0BE6-F801-36E9-49AEA2FF9B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7522" y="2066093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9" name="Rectangle 28">
              <a:extLst>
                <a:ext uri="{FF2B5EF4-FFF2-40B4-BE49-F238E27FC236}">
                  <a16:creationId xmlns:a16="http://schemas.microsoft.com/office/drawing/2014/main" id="{44D96F10-18FA-594B-AFA4-E0ABFF258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5008" y="2601610"/>
              <a:ext cx="1931361" cy="14941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333">
                <a:latin typeface="Times New Roman" panose="02020603050405020304" pitchFamily="18" charset="0"/>
              </a:endParaRPr>
            </a:p>
          </p:txBody>
        </p:sp>
        <p:sp>
          <p:nvSpPr>
            <p:cNvPr id="10" name="Line 29">
              <a:extLst>
                <a:ext uri="{FF2B5EF4-FFF2-40B4-BE49-F238E27FC236}">
                  <a16:creationId xmlns:a16="http://schemas.microsoft.com/office/drawing/2014/main" id="{1A3FB859-B1CB-4AD8-932C-C3EF4CC0C8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1719" y="2369356"/>
              <a:ext cx="191364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8203EF97-13FA-514C-5DBE-4E926D50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719" y="2369356"/>
              <a:ext cx="1913642" cy="220420"/>
            </a:xfrm>
            <a:custGeom>
              <a:avLst/>
              <a:gdLst>
                <a:gd name="T0" fmla="*/ 0 w 1296"/>
                <a:gd name="T1" fmla="*/ 0 h 149"/>
                <a:gd name="T2" fmla="*/ 661 w 1296"/>
                <a:gd name="T3" fmla="*/ 149 h 149"/>
                <a:gd name="T4" fmla="*/ 1296 w 1296"/>
                <a:gd name="T5" fmla="*/ 0 h 149"/>
                <a:gd name="T6" fmla="*/ 0 60000 65536"/>
                <a:gd name="T7" fmla="*/ 0 60000 65536"/>
                <a:gd name="T8" fmla="*/ 0 60000 65536"/>
                <a:gd name="T9" fmla="*/ 0 w 1296"/>
                <a:gd name="T10" fmla="*/ 0 h 149"/>
                <a:gd name="T11" fmla="*/ 1296 w 1296"/>
                <a:gd name="T12" fmla="*/ 149 h 1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6" h="149">
                  <a:moveTo>
                    <a:pt x="0" y="0"/>
                  </a:moveTo>
                  <a:cubicBezTo>
                    <a:pt x="155" y="109"/>
                    <a:pt x="445" y="149"/>
                    <a:pt x="661" y="149"/>
                  </a:cubicBezTo>
                  <a:cubicBezTo>
                    <a:pt x="877" y="149"/>
                    <a:pt x="1101" y="123"/>
                    <a:pt x="1296" y="0"/>
                  </a:cubicBezTo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16" name="Line 33">
              <a:extLst>
                <a:ext uri="{FF2B5EF4-FFF2-40B4-BE49-F238E27FC236}">
                  <a16:creationId xmlns:a16="http://schemas.microsoft.com/office/drawing/2014/main" id="{ADFDBA2D-EFF0-3159-82D5-E0B40D9DE3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16416" y="2425552"/>
              <a:ext cx="0" cy="19800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  <p:graphicFrame>
          <p:nvGraphicFramePr>
            <p:cNvPr id="24" name="Object 39">
              <a:extLst>
                <a:ext uri="{FF2B5EF4-FFF2-40B4-BE49-F238E27FC236}">
                  <a16:creationId xmlns:a16="http://schemas.microsoft.com/office/drawing/2014/main" id="{60983B68-F9BC-2D11-6DD8-7977C50187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7589944"/>
                </p:ext>
              </p:extLst>
            </p:nvPr>
          </p:nvGraphicFramePr>
          <p:xfrm>
            <a:off x="8350425" y="2294182"/>
            <a:ext cx="308290" cy="4288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164880" imgH="228600" progId="Equation.DSMT4">
                    <p:embed/>
                  </p:oleObj>
                </mc:Choice>
                <mc:Fallback>
                  <p:oleObj name="Equation" r:id="rId11" imgW="164880" imgH="228600" progId="Equation.DSMT4">
                    <p:embed/>
                    <p:pic>
                      <p:nvPicPr>
                        <p:cNvPr id="18457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50425" y="2294182"/>
                          <a:ext cx="308290" cy="4288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50">
              <a:extLst>
                <a:ext uri="{FF2B5EF4-FFF2-40B4-BE49-F238E27FC236}">
                  <a16:creationId xmlns:a16="http://schemas.microsoft.com/office/drawing/2014/main" id="{544578EB-7F1A-BF50-06E5-715CC586236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5480915"/>
                </p:ext>
              </p:extLst>
            </p:nvPr>
          </p:nvGraphicFramePr>
          <p:xfrm>
            <a:off x="6167341" y="2005441"/>
            <a:ext cx="401629" cy="3269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203024" imgH="164957" progId="Equation.3">
                    <p:embed/>
                  </p:oleObj>
                </mc:Choice>
                <mc:Fallback>
                  <p:oleObj name="公式" r:id="rId13" imgW="203024" imgH="164957" progId="Equation.3">
                    <p:embed/>
                    <p:pic>
                      <p:nvPicPr>
                        <p:cNvPr id="18467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7341" y="2005441"/>
                          <a:ext cx="401629" cy="3269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51">
              <a:extLst>
                <a:ext uri="{FF2B5EF4-FFF2-40B4-BE49-F238E27FC236}">
                  <a16:creationId xmlns:a16="http://schemas.microsoft.com/office/drawing/2014/main" id="{AF5B79D6-BBDE-D530-17E3-5384386255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7623711"/>
                </p:ext>
              </p:extLst>
            </p:nvPr>
          </p:nvGraphicFramePr>
          <p:xfrm>
            <a:off x="6167341" y="2641552"/>
            <a:ext cx="349948" cy="350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177492" imgH="177492" progId="Equation.3">
                    <p:embed/>
                  </p:oleObj>
                </mc:Choice>
                <mc:Fallback>
                  <p:oleObj name="公式" r:id="rId15" imgW="177492" imgH="177492" progId="Equation.3">
                    <p:embed/>
                    <p:pic>
                      <p:nvPicPr>
                        <p:cNvPr id="18468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7341" y="2641552"/>
                          <a:ext cx="349948" cy="3506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789142E-FF8B-A106-20AF-19383241ABFA}"/>
              </a:ext>
            </a:extLst>
          </p:cNvPr>
          <p:cNvGrpSpPr/>
          <p:nvPr/>
        </p:nvGrpSpPr>
        <p:grpSpPr>
          <a:xfrm>
            <a:off x="5717687" y="1737035"/>
            <a:ext cx="1594702" cy="189818"/>
            <a:chOff x="6690806" y="1622718"/>
            <a:chExt cx="1913642" cy="227781"/>
          </a:xfrm>
        </p:grpSpPr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27431EA-194B-9284-2CF4-2A9248D2A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0806" y="1622718"/>
              <a:ext cx="1913642" cy="227781"/>
            </a:xfrm>
            <a:custGeom>
              <a:avLst/>
              <a:gdLst>
                <a:gd name="T0" fmla="*/ 0 w 1296"/>
                <a:gd name="T1" fmla="*/ 0 h 149"/>
                <a:gd name="T2" fmla="*/ 661 w 1296"/>
                <a:gd name="T3" fmla="*/ 149 h 149"/>
                <a:gd name="T4" fmla="*/ 1296 w 1296"/>
                <a:gd name="T5" fmla="*/ 0 h 149"/>
                <a:gd name="T6" fmla="*/ 0 60000 65536"/>
                <a:gd name="T7" fmla="*/ 0 60000 65536"/>
                <a:gd name="T8" fmla="*/ 0 60000 65536"/>
                <a:gd name="T9" fmla="*/ 0 w 1296"/>
                <a:gd name="T10" fmla="*/ 0 h 149"/>
                <a:gd name="T11" fmla="*/ 1296 w 1296"/>
                <a:gd name="T12" fmla="*/ 149 h 1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96" h="149">
                  <a:moveTo>
                    <a:pt x="0" y="0"/>
                  </a:moveTo>
                  <a:cubicBezTo>
                    <a:pt x="155" y="109"/>
                    <a:pt x="445" y="149"/>
                    <a:pt x="661" y="149"/>
                  </a:cubicBezTo>
                  <a:cubicBezTo>
                    <a:pt x="877" y="149"/>
                    <a:pt x="1101" y="123"/>
                    <a:pt x="1296" y="0"/>
                  </a:cubicBezTo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333"/>
            </a:p>
          </p:txBody>
        </p:sp>
        <p:sp>
          <p:nvSpPr>
            <p:cNvPr id="37" name="Line 29">
              <a:extLst>
                <a:ext uri="{FF2B5EF4-FFF2-40B4-BE49-F238E27FC236}">
                  <a16:creationId xmlns:a16="http://schemas.microsoft.com/office/drawing/2014/main" id="{7F037CB0-B42E-972B-11DD-36C456DED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91299" y="1622719"/>
              <a:ext cx="1872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/>
            </a:p>
          </p:txBody>
        </p:sp>
      </p:grpSp>
      <p:sp>
        <p:nvSpPr>
          <p:cNvPr id="38" name="Line 33">
            <a:extLst>
              <a:ext uri="{FF2B5EF4-FFF2-40B4-BE49-F238E27FC236}">
                <a16:creationId xmlns:a16="http://schemas.microsoft.com/office/drawing/2014/main" id="{C091B9B2-2A93-E7F3-6B71-3A8637C625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22969" y="1873050"/>
            <a:ext cx="0" cy="165000"/>
          </a:xfrm>
          <a:prstGeom prst="line">
            <a:avLst/>
          </a:prstGeom>
          <a:noFill/>
          <a:ln w="28575">
            <a:solidFill>
              <a:srgbClr val="FF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333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8FEFF6D-3795-CB3E-4714-AB2EBA4212E7}"/>
              </a:ext>
            </a:extLst>
          </p:cNvPr>
          <p:cNvSpPr txBox="1"/>
          <p:nvPr/>
        </p:nvSpPr>
        <p:spPr>
          <a:xfrm>
            <a:off x="5172067" y="4732454"/>
            <a:ext cx="2940327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3" dirty="0"/>
              <a:t>中心处明暗交替变化</a:t>
            </a:r>
          </a:p>
        </p:txBody>
      </p:sp>
      <p:pic>
        <p:nvPicPr>
          <p:cNvPr id="44" name="牛顿环移动动画 截取视频">
            <a:hlinkClick r:id="" action="ppaction://media"/>
            <a:extLst>
              <a:ext uri="{FF2B5EF4-FFF2-40B4-BE49-F238E27FC236}">
                <a16:creationId xmlns:a16="http://schemas.microsoft.com/office/drawing/2014/main" id="{812EDA1F-F781-F269-6C6D-699800B96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224648" y="2542268"/>
            <a:ext cx="2679763" cy="1929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832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0" grpId="0"/>
      <p:bldP spid="22" grpId="0"/>
      <p:bldP spid="23" grpId="0"/>
      <p:bldP spid="38" grpId="0" animBg="1"/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>
            <a:extLst>
              <a:ext uri="{FF2B5EF4-FFF2-40B4-BE49-F238E27FC236}">
                <a16:creationId xmlns:a16="http://schemas.microsoft.com/office/drawing/2014/main" id="{07F77A05-52FB-BB61-CCBF-4E0C6E3F4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91" y="532199"/>
            <a:ext cx="314375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333" dirty="0">
                <a:solidFill>
                  <a:schemeClr val="accent2"/>
                </a:solidFill>
                <a:latin typeface="黑体" pitchFamily="2" charset="-122"/>
              </a:rPr>
              <a:t>四、牛顿环的应用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E43C402-5B81-7CFC-DD00-3EAF91B812E1}"/>
              </a:ext>
            </a:extLst>
          </p:cNvPr>
          <p:cNvGrpSpPr/>
          <p:nvPr/>
        </p:nvGrpSpPr>
        <p:grpSpPr>
          <a:xfrm>
            <a:off x="1772473" y="1121046"/>
            <a:ext cx="5280141" cy="776348"/>
            <a:chOff x="757069" y="1083879"/>
            <a:chExt cx="6336169" cy="931617"/>
          </a:xfrm>
        </p:grpSpPr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8C1B90D9-980F-691E-8175-FC4AE8C4CD5F}"/>
                </a:ext>
              </a:extLst>
            </p:cNvPr>
            <p:cNvSpPr txBox="1"/>
            <p:nvPr/>
          </p:nvSpPr>
          <p:spPr>
            <a:xfrm>
              <a:off x="757069" y="1252871"/>
              <a:ext cx="1372012" cy="5416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333" dirty="0">
                  <a:solidFill>
                    <a:schemeClr val="accent2"/>
                  </a:solidFill>
                </a:rPr>
                <a:t>明环：</a:t>
              </a:r>
              <a:endParaRPr lang="en-US" altLang="zh-CN" sz="2333" dirty="0">
                <a:solidFill>
                  <a:schemeClr val="accent2"/>
                </a:solidFill>
              </a:endParaRPr>
            </a:p>
          </p:txBody>
        </p:sp>
        <p:graphicFrame>
          <p:nvGraphicFramePr>
            <p:cNvPr id="8" name="Object 8">
              <a:extLst>
                <a:ext uri="{FF2B5EF4-FFF2-40B4-BE49-F238E27FC236}">
                  <a16:creationId xmlns:a16="http://schemas.microsoft.com/office/drawing/2014/main" id="{011E6D7D-5984-2E39-8D93-9F897BB70FD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78794564"/>
                </p:ext>
              </p:extLst>
            </p:nvPr>
          </p:nvGraphicFramePr>
          <p:xfrm>
            <a:off x="1746355" y="1083879"/>
            <a:ext cx="2298139" cy="931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180800" imgH="507960" progId="Equation.DSMT4">
                    <p:embed/>
                  </p:oleObj>
                </mc:Choice>
                <mc:Fallback>
                  <p:oleObj name="Equation" r:id="rId3" imgW="1180800" imgH="507960" progId="Equation.DSMT4">
                    <p:embed/>
                    <p:pic>
                      <p:nvPicPr>
                        <p:cNvPr id="17" name="Object 8">
                          <a:extLst>
                            <a:ext uri="{FF2B5EF4-FFF2-40B4-BE49-F238E27FC236}">
                              <a16:creationId xmlns:a16="http://schemas.microsoft.com/office/drawing/2014/main" id="{EDC2B562-1FB4-5AA6-D762-50C09B7D614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746355" y="1083879"/>
                          <a:ext cx="2298139" cy="9316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id="{D1EFF794-5560-F54E-206B-FB1F8A7B5888}"/>
                </a:ext>
              </a:extLst>
            </p:cNvPr>
            <p:cNvSpPr txBox="1"/>
            <p:nvPr/>
          </p:nvSpPr>
          <p:spPr>
            <a:xfrm>
              <a:off x="4298542" y="1232828"/>
              <a:ext cx="1470473" cy="5416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333" dirty="0">
                  <a:solidFill>
                    <a:schemeClr val="accent2"/>
                  </a:solidFill>
                </a:rPr>
                <a:t>暗环：</a:t>
              </a:r>
            </a:p>
          </p:txBody>
        </p:sp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7FD7B9C9-34D1-3E87-D9FA-2AF0FE2DA6F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8779685"/>
                </p:ext>
              </p:extLst>
            </p:nvPr>
          </p:nvGraphicFramePr>
          <p:xfrm>
            <a:off x="5340638" y="1247641"/>
            <a:ext cx="1752600" cy="544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914400" imgH="266400" progId="Equation.DSMT4">
                    <p:embed/>
                  </p:oleObj>
                </mc:Choice>
                <mc:Fallback>
                  <p:oleObj name="Equation" r:id="rId5" imgW="914400" imgH="266400" progId="Equation.DSMT4">
                    <p:embed/>
                    <p:pic>
                      <p:nvPicPr>
                        <p:cNvPr id="19" name="Object 10">
                          <a:extLst>
                            <a:ext uri="{FF2B5EF4-FFF2-40B4-BE49-F238E27FC236}">
                              <a16:creationId xmlns:a16="http://schemas.microsoft.com/office/drawing/2014/main" id="{A052AB61-20C9-2B47-4491-DE02A800E7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340638" y="1247641"/>
                          <a:ext cx="1752600" cy="54451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40D79A70-2445-8BC2-058C-673D94510265}"/>
              </a:ext>
            </a:extLst>
          </p:cNvPr>
          <p:cNvSpPr txBox="1"/>
          <p:nvPr/>
        </p:nvSpPr>
        <p:spPr>
          <a:xfrm>
            <a:off x="1877746" y="2754787"/>
            <a:ext cx="296747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85" indent="-380985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sz="2333" dirty="0">
                <a:solidFill>
                  <a:srgbClr val="FF0000"/>
                </a:solidFill>
              </a:rPr>
              <a:t>测透镜球面镜半径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5AB340-17D3-5422-11A1-FA337ACB3593}"/>
              </a:ext>
            </a:extLst>
          </p:cNvPr>
          <p:cNvSpPr txBox="1"/>
          <p:nvPr/>
        </p:nvSpPr>
        <p:spPr>
          <a:xfrm>
            <a:off x="1877746" y="2078341"/>
            <a:ext cx="2068195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85" indent="-380985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sz="2333" dirty="0">
                <a:solidFill>
                  <a:srgbClr val="FF0000"/>
                </a:solidFill>
              </a:rPr>
              <a:t>测光波波长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57E6F4-E182-A7A8-6199-16697741648D}"/>
              </a:ext>
            </a:extLst>
          </p:cNvPr>
          <p:cNvSpPr txBox="1"/>
          <p:nvPr/>
        </p:nvSpPr>
        <p:spPr>
          <a:xfrm>
            <a:off x="1866556" y="3415917"/>
            <a:ext cx="3810000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85" indent="-380985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sz="2333" dirty="0">
                <a:solidFill>
                  <a:srgbClr val="FF0000"/>
                </a:solidFill>
              </a:rPr>
              <a:t>检查光学仪器表面质量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FDEEF7-BB65-5999-E9F6-F5903E6F272A}"/>
              </a:ext>
            </a:extLst>
          </p:cNvPr>
          <p:cNvSpPr txBox="1"/>
          <p:nvPr/>
        </p:nvSpPr>
        <p:spPr>
          <a:xfrm>
            <a:off x="1877746" y="4101670"/>
            <a:ext cx="4845327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85" lvl="2" indent="-380985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zh-CN" altLang="en-US" sz="2333" dirty="0">
                <a:solidFill>
                  <a:srgbClr val="FF0000"/>
                </a:solidFill>
              </a:rPr>
              <a:t>研究机械零件内应力的分布</a:t>
            </a:r>
            <a:endParaRPr lang="en-US" altLang="zh-CN" sz="233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89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7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>
            <a:extLst>
              <a:ext uri="{FF2B5EF4-FFF2-40B4-BE49-F238E27FC236}">
                <a16:creationId xmlns:a16="http://schemas.microsoft.com/office/drawing/2014/main" id="{0D8A4575-7194-4013-B3AD-3BB0610BC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519662"/>
              </p:ext>
            </p:extLst>
          </p:nvPr>
        </p:nvGraphicFramePr>
        <p:xfrm>
          <a:off x="3521819" y="3015700"/>
          <a:ext cx="2865179" cy="6911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873500" imgH="876300" progId="Equation.3">
                  <p:embed/>
                </p:oleObj>
              </mc:Choice>
              <mc:Fallback>
                <p:oleObj r:id="rId4" imgW="3873500" imgH="876300" progId="Equation.3">
                  <p:embed/>
                  <p:pic>
                    <p:nvPicPr>
                      <p:cNvPr id="20482" name="Object 2">
                        <a:extLst>
                          <a:ext uri="{FF2B5EF4-FFF2-40B4-BE49-F238E27FC236}">
                            <a16:creationId xmlns:a16="http://schemas.microsoft.com/office/drawing/2014/main" id="{0D8A4575-7194-4013-B3AD-3BB0610BCE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819" y="3015700"/>
                        <a:ext cx="2865179" cy="6911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Text Box 3">
            <a:extLst>
              <a:ext uri="{FF2B5EF4-FFF2-40B4-BE49-F238E27FC236}">
                <a16:creationId xmlns:a16="http://schemas.microsoft.com/office/drawing/2014/main" id="{48E567C2-BE4B-4D81-A066-2A131417D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051" y="2499915"/>
            <a:ext cx="2999714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333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解：</a:t>
            </a:r>
            <a:r>
              <a:rPr lang="zh-CN" altLang="zh-CN" sz="2333" dirty="0">
                <a:solidFill>
                  <a:srgbClr val="333333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由明环半径公式</a:t>
            </a:r>
          </a:p>
        </p:txBody>
      </p:sp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5A6A132F-16E2-4D67-88D5-6EB522D8A3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599819"/>
              </p:ext>
            </p:extLst>
          </p:nvPr>
        </p:nvGraphicFramePr>
        <p:xfrm>
          <a:off x="1621919" y="3069769"/>
          <a:ext cx="1696468" cy="662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463800" imgH="876300" progId="Equation.3">
                  <p:embed/>
                </p:oleObj>
              </mc:Choice>
              <mc:Fallback>
                <p:oleObj r:id="rId6" imgW="2463800" imgH="876300" progId="Equation.3">
                  <p:embed/>
                  <p:pic>
                    <p:nvPicPr>
                      <p:cNvPr id="20484" name="Object 4">
                        <a:extLst>
                          <a:ext uri="{FF2B5EF4-FFF2-40B4-BE49-F238E27FC236}">
                            <a16:creationId xmlns:a16="http://schemas.microsoft.com/office/drawing/2014/main" id="{5A6A132F-16E2-4D67-88D5-6EB522D8A3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919" y="3069769"/>
                        <a:ext cx="1696468" cy="6628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>
            <a:extLst>
              <a:ext uri="{FF2B5EF4-FFF2-40B4-BE49-F238E27FC236}">
                <a16:creationId xmlns:a16="http://schemas.microsoft.com/office/drawing/2014/main" id="{3CC51CD0-F893-4E5E-A6CC-5FC37A766F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20180"/>
              </p:ext>
            </p:extLst>
          </p:nvPr>
        </p:nvGraphicFramePr>
        <p:xfrm>
          <a:off x="1621919" y="3838281"/>
          <a:ext cx="1834833" cy="393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337815" imgH="470104" progId="Equation.3">
                  <p:embed/>
                </p:oleObj>
              </mc:Choice>
              <mc:Fallback>
                <p:oleObj r:id="rId8" imgW="2337815" imgH="470104" progId="Equation.3">
                  <p:embed/>
                  <p:pic>
                    <p:nvPicPr>
                      <p:cNvPr id="20485" name="Object 5">
                        <a:extLst>
                          <a:ext uri="{FF2B5EF4-FFF2-40B4-BE49-F238E27FC236}">
                            <a16:creationId xmlns:a16="http://schemas.microsoft.com/office/drawing/2014/main" id="{3CC51CD0-F893-4E5E-A6CC-5FC37A766F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1919" y="3838281"/>
                        <a:ext cx="1834833" cy="3934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6">
            <a:extLst>
              <a:ext uri="{FF2B5EF4-FFF2-40B4-BE49-F238E27FC236}">
                <a16:creationId xmlns:a16="http://schemas.microsoft.com/office/drawing/2014/main" id="{15D01DFA-5336-4270-87CE-9BB548D9CF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949689"/>
              </p:ext>
            </p:extLst>
          </p:nvPr>
        </p:nvGraphicFramePr>
        <p:xfrm>
          <a:off x="1691680" y="4329599"/>
          <a:ext cx="4525698" cy="871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273040" imgH="419040" progId="Equation.DSMT4">
                  <p:embed/>
                </p:oleObj>
              </mc:Choice>
              <mc:Fallback>
                <p:oleObj name="Equation" r:id="rId10" imgW="2273040" imgH="419040" progId="Equation.DSMT4">
                  <p:embed/>
                  <p:pic>
                    <p:nvPicPr>
                      <p:cNvPr id="20486" name="Object 6">
                        <a:extLst>
                          <a:ext uri="{FF2B5EF4-FFF2-40B4-BE49-F238E27FC236}">
                            <a16:creationId xmlns:a16="http://schemas.microsoft.com/office/drawing/2014/main" id="{15D01DFA-5336-4270-87CE-9BB548D9CF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329599"/>
                        <a:ext cx="4525698" cy="8718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7" name="Group 7">
            <a:extLst>
              <a:ext uri="{FF2B5EF4-FFF2-40B4-BE49-F238E27FC236}">
                <a16:creationId xmlns:a16="http://schemas.microsoft.com/office/drawing/2014/main" id="{371CD436-7482-4AFF-BF36-EA9A2ADD4BCA}"/>
              </a:ext>
            </a:extLst>
          </p:cNvPr>
          <p:cNvGrpSpPr>
            <a:grpSpLocks/>
          </p:cNvGrpSpPr>
          <p:nvPr/>
        </p:nvGrpSpPr>
        <p:grpSpPr bwMode="auto">
          <a:xfrm>
            <a:off x="1210579" y="358152"/>
            <a:ext cx="7249572" cy="2107848"/>
            <a:chOff x="0" y="0"/>
            <a:chExt cx="5665" cy="1912"/>
          </a:xfrm>
        </p:grpSpPr>
        <p:sp>
          <p:nvSpPr>
            <p:cNvPr id="17440" name="Text Box 8">
              <a:extLst>
                <a:ext uri="{FF2B5EF4-FFF2-40B4-BE49-F238E27FC236}">
                  <a16:creationId xmlns:a16="http://schemas.microsoft.com/office/drawing/2014/main" id="{8E56685D-353A-4662-9ECD-36DB0F32B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5665" cy="1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167"/>
                </a:lnSpc>
              </a:pPr>
              <a:r>
                <a:rPr lang="zh-CN" altLang="en-US" sz="2333" dirty="0">
                  <a:solidFill>
                    <a:schemeClr val="folHlink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应用</a:t>
              </a:r>
              <a:r>
                <a:rPr lang="en-US" altLang="zh-CN" sz="2333" dirty="0">
                  <a:solidFill>
                    <a:schemeClr val="folHlink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333" dirty="0">
                  <a:solidFill>
                    <a:schemeClr val="folHlink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：</a:t>
              </a:r>
              <a:r>
                <a:rPr lang="zh-CN" altLang="en-US" sz="2333" dirty="0">
                  <a:solidFill>
                    <a:schemeClr val="tx2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测</a:t>
              </a:r>
              <a:r>
                <a:rPr lang="zh-CN" altLang="en-US" sz="2333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量光波波长</a:t>
              </a:r>
              <a:endParaRPr lang="en-US" altLang="zh-CN" sz="2333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eaLnBrk="1" hangingPunct="1">
                <a:lnSpc>
                  <a:spcPts val="3167"/>
                </a:lnSpc>
              </a:pPr>
              <a:r>
                <a:rPr lang="zh-CN" altLang="en-US" sz="2333" dirty="0">
                  <a:solidFill>
                    <a:schemeClr val="tx1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       光垂直照射空气中的牛顿环，借助于显微镜测得由中心往外数第</a:t>
              </a:r>
              <a:r>
                <a:rPr lang="en-US" altLang="zh-CN" sz="2333" i="1" dirty="0">
                  <a:solidFill>
                    <a:schemeClr val="tx1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333" dirty="0">
                  <a:solidFill>
                    <a:schemeClr val="tx1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级明环半径                       ，从</a:t>
              </a:r>
              <a:r>
                <a:rPr lang="en-US" altLang="zh-CN" sz="2333" i="1" dirty="0">
                  <a:solidFill>
                    <a:schemeClr val="tx1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333" dirty="0">
                  <a:solidFill>
                    <a:schemeClr val="tx1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级往外数第</a:t>
              </a:r>
              <a:r>
                <a:rPr lang="en-US" altLang="zh-CN" sz="2333" dirty="0">
                  <a:solidFill>
                    <a:schemeClr val="tx1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16</a:t>
              </a:r>
              <a:r>
                <a:rPr lang="zh-CN" altLang="en-US" sz="2333" dirty="0">
                  <a:solidFill>
                    <a:schemeClr val="tx1"/>
                  </a:solidFill>
                  <a:ea typeface="黑体" panose="02010609060101010101" pitchFamily="49" charset="-122"/>
                  <a:cs typeface="Times New Roman" panose="02020603050405020304" pitchFamily="18" charset="0"/>
                </a:rPr>
                <a:t>个明环半径为                           ，平凸透镜的曲率半径为                 。试求该光的波长。 </a:t>
              </a:r>
            </a:p>
          </p:txBody>
        </p:sp>
        <p:graphicFrame>
          <p:nvGraphicFramePr>
            <p:cNvPr id="17441" name="Object 9">
              <a:extLst>
                <a:ext uri="{FF2B5EF4-FFF2-40B4-BE49-F238E27FC236}">
                  <a16:creationId xmlns:a16="http://schemas.microsoft.com/office/drawing/2014/main" id="{BC8F9B15-834C-4398-8C3B-8BA5C47F21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5370305"/>
                </p:ext>
              </p:extLst>
            </p:nvPr>
          </p:nvGraphicFramePr>
          <p:xfrm>
            <a:off x="2739" y="767"/>
            <a:ext cx="1392" cy="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2020177" imgH="470104" progId="Equation.3">
                    <p:embed/>
                  </p:oleObj>
                </mc:Choice>
                <mc:Fallback>
                  <p:oleObj r:id="rId12" imgW="2020177" imgH="470104" progId="Equation.3">
                    <p:embed/>
                    <p:pic>
                      <p:nvPicPr>
                        <p:cNvPr id="17441" name="Object 9">
                          <a:extLst>
                            <a:ext uri="{FF2B5EF4-FFF2-40B4-BE49-F238E27FC236}">
                              <a16:creationId xmlns:a16="http://schemas.microsoft.com/office/drawing/2014/main" id="{BC8F9B15-834C-4398-8C3B-8BA5C47F212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9" y="767"/>
                          <a:ext cx="1392" cy="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2" name="Object 10">
              <a:extLst>
                <a:ext uri="{FF2B5EF4-FFF2-40B4-BE49-F238E27FC236}">
                  <a16:creationId xmlns:a16="http://schemas.microsoft.com/office/drawing/2014/main" id="{AFE86203-D227-4049-8000-F4851EDE922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1205464"/>
                </p:ext>
              </p:extLst>
            </p:nvPr>
          </p:nvGraphicFramePr>
          <p:xfrm>
            <a:off x="1951" y="1124"/>
            <a:ext cx="1560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4" imgW="2274287" imgH="470104" progId="Equation.3">
                    <p:embed/>
                  </p:oleObj>
                </mc:Choice>
                <mc:Fallback>
                  <p:oleObj r:id="rId14" imgW="2274287" imgH="470104" progId="Equation.3">
                    <p:embed/>
                    <p:pic>
                      <p:nvPicPr>
                        <p:cNvPr id="17442" name="Object 10">
                          <a:extLst>
                            <a:ext uri="{FF2B5EF4-FFF2-40B4-BE49-F238E27FC236}">
                              <a16:creationId xmlns:a16="http://schemas.microsoft.com/office/drawing/2014/main" id="{AFE86203-D227-4049-8000-F4851EDE92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1" y="1124"/>
                          <a:ext cx="1560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43" name="Object 11">
              <a:extLst>
                <a:ext uri="{FF2B5EF4-FFF2-40B4-BE49-F238E27FC236}">
                  <a16:creationId xmlns:a16="http://schemas.microsoft.com/office/drawing/2014/main" id="{4F4315E9-4308-4FE8-9CD5-61A2FCE671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1089854"/>
                </p:ext>
              </p:extLst>
            </p:nvPr>
          </p:nvGraphicFramePr>
          <p:xfrm>
            <a:off x="588" y="1577"/>
            <a:ext cx="1059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imgW="1460500" imgH="393700" progId="Equation.3">
                    <p:embed/>
                  </p:oleObj>
                </mc:Choice>
                <mc:Fallback>
                  <p:oleObj r:id="rId16" imgW="1460500" imgH="393700" progId="Equation.3">
                    <p:embed/>
                    <p:pic>
                      <p:nvPicPr>
                        <p:cNvPr id="17443" name="Object 11">
                          <a:extLst>
                            <a:ext uri="{FF2B5EF4-FFF2-40B4-BE49-F238E27FC236}">
                              <a16:creationId xmlns:a16="http://schemas.microsoft.com/office/drawing/2014/main" id="{4F4315E9-4308-4FE8-9CD5-61A2FCE671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" y="1577"/>
                          <a:ext cx="1059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"/>
    </p:custDataLst>
    <p:extLst>
      <p:ext uri="{BB962C8B-B14F-4D97-AF65-F5344CB8AC3E}">
        <p14:creationId xmlns:p14="http://schemas.microsoft.com/office/powerpoint/2010/main" val="143816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2D4CD04-8134-47A5-A9D1-DFEAFCFEB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54"/>
          <a:stretch/>
        </p:blipFill>
        <p:spPr>
          <a:xfrm>
            <a:off x="1721159" y="1042154"/>
            <a:ext cx="1905931" cy="115527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C7CEDBC-9EF2-25B4-5834-C703E5E92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376"/>
          <a:stretch/>
        </p:blipFill>
        <p:spPr>
          <a:xfrm>
            <a:off x="1748365" y="2401897"/>
            <a:ext cx="1874636" cy="16558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197E1A-8888-FBE9-4071-5DDC17DF7F52}"/>
              </a:ext>
            </a:extLst>
          </p:cNvPr>
          <p:cNvSpPr txBox="1"/>
          <p:nvPr/>
        </p:nvSpPr>
        <p:spPr>
          <a:xfrm>
            <a:off x="683568" y="4595889"/>
            <a:ext cx="7317091" cy="562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333" dirty="0"/>
              <a:t>      2020</a:t>
            </a:r>
            <a:r>
              <a:rPr lang="zh-CN" altLang="en-US" sz="2333" dirty="0"/>
              <a:t>年免费开放高分</a:t>
            </a:r>
            <a:r>
              <a:rPr lang="en-US" altLang="zh-CN" sz="2333" dirty="0"/>
              <a:t>1</a:t>
            </a:r>
            <a:r>
              <a:rPr lang="zh-CN" altLang="en-US" sz="2333" dirty="0"/>
              <a:t>号</a:t>
            </a:r>
            <a:r>
              <a:rPr lang="en-US" altLang="zh-CN" sz="2333" dirty="0"/>
              <a:t>6</a:t>
            </a:r>
            <a:r>
              <a:rPr lang="zh-CN" altLang="en-US" sz="2333" dirty="0"/>
              <a:t>号卫星的</a:t>
            </a:r>
            <a:r>
              <a:rPr lang="en-US" altLang="zh-CN" sz="2333" dirty="0"/>
              <a:t>16</a:t>
            </a:r>
            <a:r>
              <a:rPr lang="zh-CN" altLang="en-US" sz="2333" dirty="0"/>
              <a:t>米全球数据。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53C673-C202-C027-2F26-B0223B7860C5}"/>
              </a:ext>
            </a:extLst>
          </p:cNvPr>
          <p:cNvSpPr txBox="1"/>
          <p:nvPr/>
        </p:nvSpPr>
        <p:spPr>
          <a:xfrm>
            <a:off x="1451653" y="409228"/>
            <a:ext cx="4632515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ts val="0"/>
              </a:spcBef>
            </a:pPr>
            <a:r>
              <a:rPr lang="zh-CN" altLang="en-US" sz="2333" dirty="0">
                <a:solidFill>
                  <a:schemeClr val="folHlink"/>
                </a:solidFill>
              </a:rPr>
              <a:t>应用</a:t>
            </a:r>
            <a:r>
              <a:rPr lang="en-US" altLang="zh-CN" sz="2333" dirty="0">
                <a:solidFill>
                  <a:schemeClr val="folHlink"/>
                </a:solidFill>
              </a:rPr>
              <a:t>2</a:t>
            </a:r>
            <a:r>
              <a:rPr lang="zh-CN" altLang="en-US" sz="2333" dirty="0">
                <a:solidFill>
                  <a:schemeClr val="folHlink"/>
                </a:solidFill>
              </a:rPr>
              <a:t>：</a:t>
            </a:r>
            <a:r>
              <a:rPr lang="zh-CN" altLang="en-US" sz="2333" dirty="0">
                <a:solidFill>
                  <a:schemeClr val="tx2"/>
                </a:solidFill>
              </a:rPr>
              <a:t>测量</a:t>
            </a:r>
            <a:r>
              <a:rPr lang="zh-CN" altLang="en-GB" sz="2333" dirty="0">
                <a:solidFill>
                  <a:schemeClr val="tx2"/>
                </a:solidFill>
              </a:rPr>
              <a:t>透镜球面曲率半径</a:t>
            </a:r>
            <a:endParaRPr lang="en-US" altLang="zh-CN" sz="2333" dirty="0">
              <a:solidFill>
                <a:schemeClr val="tx2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1F3C53-FE73-1837-EDBD-AAC12598D827}"/>
              </a:ext>
            </a:extLst>
          </p:cNvPr>
          <p:cNvGrpSpPr/>
          <p:nvPr/>
        </p:nvGrpSpPr>
        <p:grpSpPr>
          <a:xfrm>
            <a:off x="4632006" y="854463"/>
            <a:ext cx="2676297" cy="3470758"/>
            <a:chOff x="4644007" y="1025355"/>
            <a:chExt cx="3211556" cy="416491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0128A4D-95E5-6F57-2AC2-6485CF64C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68" b="16497"/>
            <a:stretch/>
          </p:blipFill>
          <p:spPr>
            <a:xfrm>
              <a:off x="4644008" y="1025355"/>
              <a:ext cx="3075854" cy="322311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BBBDE85-74DC-28E4-ECA4-D083F581A0D5}"/>
                </a:ext>
              </a:extLst>
            </p:cNvPr>
            <p:cNvSpPr txBox="1"/>
            <p:nvPr/>
          </p:nvSpPr>
          <p:spPr>
            <a:xfrm>
              <a:off x="4644007" y="4248469"/>
              <a:ext cx="3211556" cy="941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500" dirty="0"/>
                <a:t>  地面像元分辨率优于</a:t>
              </a:r>
              <a:r>
                <a:rPr lang="en-US" altLang="zh-CN" sz="1500" dirty="0"/>
                <a:t>0.8m</a:t>
              </a:r>
              <a:r>
                <a:rPr lang="zh-CN" altLang="en-US" sz="1500" dirty="0"/>
                <a:t>，</a:t>
              </a:r>
              <a:endParaRPr lang="en-US" altLang="zh-CN" sz="1500" dirty="0"/>
            </a:p>
            <a:p>
              <a:r>
                <a:rPr lang="zh-CN" altLang="en-US" sz="1500" dirty="0"/>
                <a:t>能获取</a:t>
              </a:r>
              <a:r>
                <a:rPr lang="en-US" altLang="zh-CN" sz="1500" dirty="0"/>
                <a:t>5</a:t>
              </a:r>
              <a:r>
                <a:rPr lang="zh-CN" altLang="en-US" sz="1500" dirty="0"/>
                <a:t>谱段高空间分辨率</a:t>
              </a:r>
              <a:endParaRPr lang="en-US" altLang="zh-CN" sz="1500" dirty="0"/>
            </a:p>
            <a:p>
              <a:r>
                <a:rPr lang="zh-CN" altLang="en-US" sz="1500" dirty="0"/>
                <a:t>立体测绘遥感数据。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98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2"/>
          <p:cNvPicPr>
            <a:picLocks noChangeAspect="1" noChangeArrowheads="1"/>
          </p:cNvPicPr>
          <p:nvPr/>
        </p:nvPicPr>
        <p:blipFill>
          <a:blip r:embed="rId3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569468"/>
            <a:ext cx="1841500" cy="23372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395536" y="469636"/>
            <a:ext cx="8352928" cy="1841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Bef>
                <a:spcPct val="50000"/>
              </a:spcBef>
              <a:buFontTx/>
              <a:buNone/>
            </a:pP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观察牛顿环的装置如图所示。波长</a:t>
            </a:r>
            <a:r>
              <a:rPr lang="zh-CN" altLang="en-GB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=589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nm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的钠光平行光束，经部分反透平面镜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反射后，垂直入射到牛顿环装置上。今用读数显微镜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观察牛顿环，测得第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级暗环半径</a:t>
            </a:r>
            <a:r>
              <a:rPr lang="en-GB" altLang="zh-CN" sz="2333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GB" altLang="zh-CN" sz="2333" i="1" baseline="-30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=4.00mm，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+5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级暗环半径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GB" altLang="zh-CN" sz="2333" i="1" baseline="-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lang="en-GB" altLang="zh-CN" sz="2333" baseline="-30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+5 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 6.00mm。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求平凸透镜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的球面曲率半径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sz="2333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744182" y="2379014"/>
            <a:ext cx="5102259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0"/>
              </a:spcBef>
              <a:buNone/>
            </a:pPr>
            <a:r>
              <a:rPr lang="zh-CN" altLang="en-US" sz="2333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解：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en-GB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空气薄膜牛顿环，折射率</a:t>
            </a:r>
            <a:r>
              <a:rPr lang="en-GB" altLang="zh-CN" sz="2333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GB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=1</a:t>
            </a:r>
            <a:endParaRPr lang="zh-CN" altLang="en-US" sz="2333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3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037539"/>
              </p:ext>
            </p:extLst>
          </p:nvPr>
        </p:nvGraphicFramePr>
        <p:xfrm>
          <a:off x="1364259" y="3066351"/>
          <a:ext cx="1200133" cy="449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85800" imgH="254000" progId="Equation.3">
                  <p:embed/>
                </p:oleObj>
              </mc:Choice>
              <mc:Fallback>
                <p:oleObj name="Equation" r:id="rId4" imgW="685800" imgH="254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4259" y="3066351"/>
                        <a:ext cx="1200133" cy="449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064927"/>
              </p:ext>
            </p:extLst>
          </p:nvPr>
        </p:nvGraphicFramePr>
        <p:xfrm>
          <a:off x="3035941" y="3021827"/>
          <a:ext cx="2077185" cy="461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55700" imgH="254000" progId="Equation.3">
                  <p:embed/>
                </p:oleObj>
              </mc:Choice>
              <mc:Fallback>
                <p:oleObj name="Equation" r:id="rId6" imgW="1155700" imgH="254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5941" y="3021827"/>
                        <a:ext cx="2077185" cy="461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0">
            <a:extLst>
              <a:ext uri="{FF2B5EF4-FFF2-40B4-BE49-F238E27FC236}">
                <a16:creationId xmlns:a16="http://schemas.microsoft.com/office/drawing/2014/main" id="{1FD46071-FD74-5CC9-A90C-99CF2BD381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04156"/>
              </p:ext>
            </p:extLst>
          </p:nvPr>
        </p:nvGraphicFramePr>
        <p:xfrm>
          <a:off x="1430051" y="3520104"/>
          <a:ext cx="1629494" cy="819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1669" imgH="380835" progId="Equation.3">
                  <p:embed/>
                </p:oleObj>
              </mc:Choice>
              <mc:Fallback>
                <p:oleObj name="Equation" r:id="rId8" imgW="761669" imgH="380835" progId="Equation.3">
                  <p:embed/>
                  <p:pic>
                    <p:nvPicPr>
                      <p:cNvPr id="1434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051" y="3520104"/>
                        <a:ext cx="1629494" cy="819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CED6AF60-ACBA-9EE2-DC25-39F034BBF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581951"/>
              </p:ext>
            </p:extLst>
          </p:nvPr>
        </p:nvGraphicFramePr>
        <p:xfrm>
          <a:off x="1691680" y="4362169"/>
          <a:ext cx="3660407" cy="731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08200" imgH="419100" progId="Equation.3">
                  <p:embed/>
                </p:oleObj>
              </mc:Choice>
              <mc:Fallback>
                <p:oleObj name="Equation" r:id="rId10" imgW="2108200" imgH="419100" progId="Equation.3">
                  <p:embed/>
                  <p:pic>
                    <p:nvPicPr>
                      <p:cNvPr id="143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362169"/>
                        <a:ext cx="3660407" cy="731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7" name="Text Box 17"/>
          <p:cNvSpPr txBox="1">
            <a:spLocks noChangeArrowheads="1"/>
          </p:cNvSpPr>
          <p:nvPr/>
        </p:nvSpPr>
        <p:spPr bwMode="auto">
          <a:xfrm>
            <a:off x="658394" y="522218"/>
            <a:ext cx="3779983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 2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、劈尖干涉光程差分析</a:t>
            </a:r>
          </a:p>
        </p:txBody>
      </p:sp>
      <p:graphicFrame>
        <p:nvGraphicFramePr>
          <p:cNvPr id="1030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009939"/>
              </p:ext>
            </p:extLst>
          </p:nvPr>
        </p:nvGraphicFramePr>
        <p:xfrm>
          <a:off x="3519987" y="1294801"/>
          <a:ext cx="669303" cy="3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317087" imgH="177569" progId="Equation.3">
                  <p:embed/>
                </p:oleObj>
              </mc:Choice>
              <mc:Fallback>
                <p:oleObj name="公式" r:id="rId3" imgW="317087" imgH="177569" progId="Equation.3">
                  <p:embed/>
                  <p:pic>
                    <p:nvPicPr>
                      <p:cNvPr id="103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987" y="1294801"/>
                        <a:ext cx="669303" cy="37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7">
            <a:extLst>
              <a:ext uri="{FF2B5EF4-FFF2-40B4-BE49-F238E27FC236}">
                <a16:creationId xmlns:a16="http://schemas.microsoft.com/office/drawing/2014/main" id="{0B91E419-1AF3-9784-F2C4-A3F046F650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22248" y="3761254"/>
          <a:ext cx="1767200" cy="796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2520" imgH="393480" progId="Equation.DSMT4">
                  <p:embed/>
                </p:oleObj>
              </mc:Choice>
              <mc:Fallback>
                <p:oleObj name="Equation" r:id="rId5" imgW="812520" imgH="393480" progId="Equation.DSMT4">
                  <p:embed/>
                  <p:pic>
                    <p:nvPicPr>
                      <p:cNvPr id="27" name="Object 27">
                        <a:extLst>
                          <a:ext uri="{FF2B5EF4-FFF2-40B4-BE49-F238E27FC236}">
                            <a16:creationId xmlns:a16="http://schemas.microsoft.com/office/drawing/2014/main" id="{0B91E419-1AF3-9784-F2C4-A3F046F650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248" y="3761254"/>
                        <a:ext cx="1767200" cy="7969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8">
            <a:extLst>
              <a:ext uri="{FF2B5EF4-FFF2-40B4-BE49-F238E27FC236}">
                <a16:creationId xmlns:a16="http://schemas.microsoft.com/office/drawing/2014/main" id="{378A0469-D633-628D-EC17-42A3F59A4A2D}"/>
              </a:ext>
            </a:extLst>
          </p:cNvPr>
          <p:cNvGrpSpPr>
            <a:grpSpLocks/>
          </p:cNvGrpSpPr>
          <p:nvPr/>
        </p:nvGrpSpPr>
        <p:grpSpPr bwMode="auto">
          <a:xfrm>
            <a:off x="3106646" y="3586704"/>
            <a:ext cx="4685684" cy="1296458"/>
            <a:chOff x="1024" y="3151"/>
            <a:chExt cx="3425" cy="980"/>
          </a:xfrm>
        </p:grpSpPr>
        <p:graphicFrame>
          <p:nvGraphicFramePr>
            <p:cNvPr id="29" name="Object 36">
              <a:extLst>
                <a:ext uri="{FF2B5EF4-FFF2-40B4-BE49-F238E27FC236}">
                  <a16:creationId xmlns:a16="http://schemas.microsoft.com/office/drawing/2014/main" id="{41E7F654-038B-AC2F-837D-6E00DD7154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07" y="3481"/>
            <a:ext cx="968" cy="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558558" imgH="393529" progId="Equation.DSMT4">
                    <p:embed/>
                  </p:oleObj>
                </mc:Choice>
                <mc:Fallback>
                  <p:oleObj name="Equation" r:id="rId7" imgW="558558" imgH="393529" progId="Equation.DSMT4">
                    <p:embed/>
                    <p:pic>
                      <p:nvPicPr>
                        <p:cNvPr id="29" name="Object 36">
                          <a:extLst>
                            <a:ext uri="{FF2B5EF4-FFF2-40B4-BE49-F238E27FC236}">
                              <a16:creationId xmlns:a16="http://schemas.microsoft.com/office/drawing/2014/main" id="{41E7F654-038B-AC2F-837D-6E00DD71543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7" y="3481"/>
                          <a:ext cx="968" cy="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37">
              <a:extLst>
                <a:ext uri="{FF2B5EF4-FFF2-40B4-BE49-F238E27FC236}">
                  <a16:creationId xmlns:a16="http://schemas.microsoft.com/office/drawing/2014/main" id="{E205B284-11BD-C0DC-4B3D-442CCDE3B5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07" y="3267"/>
            <a:ext cx="338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90335" imgH="164957" progId="Equation.DSMT4">
                    <p:embed/>
                  </p:oleObj>
                </mc:Choice>
                <mc:Fallback>
                  <p:oleObj name="Equation" r:id="rId9" imgW="190335" imgH="164957" progId="Equation.DSMT4">
                    <p:embed/>
                    <p:pic>
                      <p:nvPicPr>
                        <p:cNvPr id="30" name="Object 37">
                          <a:extLst>
                            <a:ext uri="{FF2B5EF4-FFF2-40B4-BE49-F238E27FC236}">
                              <a16:creationId xmlns:a16="http://schemas.microsoft.com/office/drawing/2014/main" id="{E205B284-11BD-C0DC-4B3D-442CCDE3B5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7" y="3267"/>
                          <a:ext cx="338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id="{6B3B614A-0A2B-EEAD-C4E7-8FB81D1301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4" y="3204"/>
              <a:ext cx="398" cy="700"/>
              <a:chOff x="522" y="3398"/>
              <a:chExt cx="400" cy="755"/>
            </a:xfrm>
          </p:grpSpPr>
          <p:sp>
            <p:nvSpPr>
              <p:cNvPr id="36" name="Text Box 32">
                <a:extLst>
                  <a:ext uri="{FF2B5EF4-FFF2-40B4-BE49-F238E27FC236}">
                    <a16:creationId xmlns:a16="http://schemas.microsoft.com/office/drawing/2014/main" id="{58463880-DC28-DF77-FFA2-FF40875CCF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" y="3398"/>
                <a:ext cx="279" cy="7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541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</a:t>
                </a:r>
              </a:p>
            </p:txBody>
          </p:sp>
          <p:sp>
            <p:nvSpPr>
              <p:cNvPr id="37" name="Text Box 33">
                <a:extLst>
                  <a:ext uri="{FF2B5EF4-FFF2-40B4-BE49-F238E27FC236}">
                    <a16:creationId xmlns:a16="http://schemas.microsoft.com/office/drawing/2014/main" id="{414BECF3-C5C0-5485-F143-39FF5DB9DD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2" y="3614"/>
                <a:ext cx="297" cy="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3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</a:p>
            </p:txBody>
          </p:sp>
        </p:grpSp>
        <p:graphicFrame>
          <p:nvGraphicFramePr>
            <p:cNvPr id="32" name="Object 39">
              <a:extLst>
                <a:ext uri="{FF2B5EF4-FFF2-40B4-BE49-F238E27FC236}">
                  <a16:creationId xmlns:a16="http://schemas.microsoft.com/office/drawing/2014/main" id="{C5C230EB-1279-85D5-B6FF-2E829AD23A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4" y="3247"/>
            <a:ext cx="1086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1" imgW="685502" imgH="177723" progId="Equation.DSMT4">
                    <p:embed/>
                  </p:oleObj>
                </mc:Choice>
                <mc:Fallback>
                  <p:oleObj name="Equation" r:id="rId11" imgW="685502" imgH="177723" progId="Equation.DSMT4">
                    <p:embed/>
                    <p:pic>
                      <p:nvPicPr>
                        <p:cNvPr id="32" name="Object 39">
                          <a:extLst>
                            <a:ext uri="{FF2B5EF4-FFF2-40B4-BE49-F238E27FC236}">
                              <a16:creationId xmlns:a16="http://schemas.microsoft.com/office/drawing/2014/main" id="{C5C230EB-1279-85D5-B6FF-2E829AD23A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4" y="3247"/>
                          <a:ext cx="1086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40">
              <a:extLst>
                <a:ext uri="{FF2B5EF4-FFF2-40B4-BE49-F238E27FC236}">
                  <a16:creationId xmlns:a16="http://schemas.microsoft.com/office/drawing/2014/main" id="{6FCEE8B7-E7C8-9238-C676-D02F559B4B9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4" y="3716"/>
            <a:ext cx="127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812447" imgH="177723" progId="Equation.DSMT4">
                    <p:embed/>
                  </p:oleObj>
                </mc:Choice>
                <mc:Fallback>
                  <p:oleObj name="Equation" r:id="rId13" imgW="812447" imgH="177723" progId="Equation.DSMT4">
                    <p:embed/>
                    <p:pic>
                      <p:nvPicPr>
                        <p:cNvPr id="33" name="Object 40">
                          <a:extLst>
                            <a:ext uri="{FF2B5EF4-FFF2-40B4-BE49-F238E27FC236}">
                              <a16:creationId xmlns:a16="http://schemas.microsoft.com/office/drawing/2014/main" id="{6FCEE8B7-E7C8-9238-C676-D02F559B4B9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4" y="3716"/>
                          <a:ext cx="127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Text Box 36">
              <a:extLst>
                <a:ext uri="{FF2B5EF4-FFF2-40B4-BE49-F238E27FC236}">
                  <a16:creationId xmlns:a16="http://schemas.microsoft.com/office/drawing/2014/main" id="{EA0A7209-A0CD-6B21-88F0-80C4A693B7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3" y="3151"/>
              <a:ext cx="792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明条纹</a:t>
              </a:r>
            </a:p>
          </p:txBody>
        </p:sp>
        <p:sp>
          <p:nvSpPr>
            <p:cNvPr id="35" name="Text Box 37">
              <a:extLst>
                <a:ext uri="{FF2B5EF4-FFF2-40B4-BE49-F238E27FC236}">
                  <a16:creationId xmlns:a16="http://schemas.microsoft.com/office/drawing/2014/main" id="{CB4EE037-996D-8A23-62B0-E0394E352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" y="3682"/>
              <a:ext cx="792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暗条纹</a:t>
              </a:r>
            </a:p>
          </p:txBody>
        </p:sp>
      </p:grpSp>
      <p:sp>
        <p:nvSpPr>
          <p:cNvPr id="57" name="文本框 56">
            <a:extLst>
              <a:ext uri="{FF2B5EF4-FFF2-40B4-BE49-F238E27FC236}">
                <a16:creationId xmlns:a16="http://schemas.microsoft.com/office/drawing/2014/main" id="{7EFC86DB-F6F8-682A-CFED-ECEB72FD7CFD}"/>
              </a:ext>
            </a:extLst>
          </p:cNvPr>
          <p:cNvSpPr txBox="1"/>
          <p:nvPr/>
        </p:nvSpPr>
        <p:spPr>
          <a:xfrm>
            <a:off x="1187624" y="1257624"/>
            <a:ext cx="2282997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33" dirty="0"/>
              <a:t>平行光垂直入射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119A6F-0931-2F25-EB81-F4450DBEF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/>
          <a:stretch/>
        </p:blipFill>
        <p:spPr bwMode="auto">
          <a:xfrm>
            <a:off x="6012160" y="865602"/>
            <a:ext cx="2016125" cy="198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63">
            <a:extLst>
              <a:ext uri="{FF2B5EF4-FFF2-40B4-BE49-F238E27FC236}">
                <a16:creationId xmlns:a16="http://schemas.microsoft.com/office/drawing/2014/main" id="{F41FD334-D6FD-20E1-761F-DDE33625651C}"/>
              </a:ext>
            </a:extLst>
          </p:cNvPr>
          <p:cNvGrpSpPr>
            <a:grpSpLocks/>
          </p:cNvGrpSpPr>
          <p:nvPr/>
        </p:nvGrpSpPr>
        <p:grpSpPr bwMode="auto">
          <a:xfrm>
            <a:off x="2532999" y="1903408"/>
            <a:ext cx="2264833" cy="1254125"/>
            <a:chOff x="0" y="0"/>
            <a:chExt cx="1712" cy="948"/>
          </a:xfrm>
        </p:grpSpPr>
        <p:sp>
          <p:nvSpPr>
            <p:cNvPr id="10" name="Rectangle 64">
              <a:extLst>
                <a:ext uri="{FF2B5EF4-FFF2-40B4-BE49-F238E27FC236}">
                  <a16:creationId xmlns:a16="http://schemas.microsoft.com/office/drawing/2014/main" id="{D83D0A80-6F40-10FB-5CEC-BFB8A4C24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860750">
              <a:off x="0" y="512"/>
              <a:ext cx="1485" cy="93"/>
            </a:xfrm>
            <a:prstGeom prst="rect">
              <a:avLst/>
            </a:prstGeom>
            <a:solidFill>
              <a:srgbClr val="0066FF">
                <a:alpha val="50195"/>
              </a:srgbClr>
            </a:solidFill>
            <a:ln w="12700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667">
                <a:solidFill>
                  <a:srgbClr val="99FF33"/>
                </a:solidFill>
              </a:endParaRPr>
            </a:p>
          </p:txBody>
        </p:sp>
        <p:sp>
          <p:nvSpPr>
            <p:cNvPr id="11" name="Rectangle 65">
              <a:extLst>
                <a:ext uri="{FF2B5EF4-FFF2-40B4-BE49-F238E27FC236}">
                  <a16:creationId xmlns:a16="http://schemas.microsoft.com/office/drawing/2014/main" id="{8BCBDB09-0C20-83C2-B04C-D1D8890B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" y="788"/>
              <a:ext cx="1461" cy="91"/>
            </a:xfrm>
            <a:prstGeom prst="rect">
              <a:avLst/>
            </a:prstGeom>
            <a:solidFill>
              <a:srgbClr val="0066FF">
                <a:alpha val="50195"/>
              </a:srgbClr>
            </a:solidFill>
            <a:ln w="1270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 sz="2667">
                <a:solidFill>
                  <a:srgbClr val="99FF33"/>
                </a:solidFill>
              </a:endParaRPr>
            </a:p>
          </p:txBody>
        </p:sp>
        <p:sp>
          <p:nvSpPr>
            <p:cNvPr id="12" name="AutoShape 66">
              <a:extLst>
                <a:ext uri="{FF2B5EF4-FFF2-40B4-BE49-F238E27FC236}">
                  <a16:creationId xmlns:a16="http://schemas.microsoft.com/office/drawing/2014/main" id="{35AAB130-E440-69CA-2FFC-11F67F0C7E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1" y="420"/>
              <a:ext cx="1404" cy="362"/>
            </a:xfrm>
            <a:prstGeom prst="rtTriangle">
              <a:avLst/>
            </a:prstGeom>
            <a:solidFill>
              <a:srgbClr val="99CCFF">
                <a:alpha val="58823"/>
              </a:srgbClr>
            </a:solidFill>
            <a:ln w="9525">
              <a:solidFill>
                <a:srgbClr val="00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800" b="1">
                  <a:solidFill>
                    <a:srgbClr val="1C1C1C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graphicFrame>
          <p:nvGraphicFramePr>
            <p:cNvPr id="13" name="Object 67">
              <a:extLst>
                <a:ext uri="{FF2B5EF4-FFF2-40B4-BE49-F238E27FC236}">
                  <a16:creationId xmlns:a16="http://schemas.microsoft.com/office/drawing/2014/main" id="{0C3C1085-BA69-B227-6B11-73916C3764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" y="223"/>
            <a:ext cx="51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6" imgW="813506" imgH="419464" progId="Equation.3">
                    <p:embed/>
                  </p:oleObj>
                </mc:Choice>
                <mc:Fallback>
                  <p:oleObj r:id="rId16" imgW="813506" imgH="419464" progId="Equation.3">
                    <p:embed/>
                    <p:pic>
                      <p:nvPicPr>
                        <p:cNvPr id="13" name="Object 67">
                          <a:extLst>
                            <a:ext uri="{FF2B5EF4-FFF2-40B4-BE49-F238E27FC236}">
                              <a16:creationId xmlns:a16="http://schemas.microsoft.com/office/drawing/2014/main" id="{0C3C1085-BA69-B227-6B11-73916C3764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" y="223"/>
                          <a:ext cx="512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8">
              <a:extLst>
                <a:ext uri="{FF2B5EF4-FFF2-40B4-BE49-F238E27FC236}">
                  <a16:creationId xmlns:a16="http://schemas.microsoft.com/office/drawing/2014/main" id="{B210CAF7-B341-80E8-3B13-45476529D8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00" y="196"/>
            <a:ext cx="18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8" imgW="292735" imgH="445467" progId="Equation.3">
                    <p:embed/>
                  </p:oleObj>
                </mc:Choice>
                <mc:Fallback>
                  <p:oleObj r:id="rId18" imgW="292735" imgH="445467" progId="Equation.3">
                    <p:embed/>
                    <p:pic>
                      <p:nvPicPr>
                        <p:cNvPr id="14" name="Object 68">
                          <a:extLst>
                            <a:ext uri="{FF2B5EF4-FFF2-40B4-BE49-F238E27FC236}">
                              <a16:creationId xmlns:a16="http://schemas.microsoft.com/office/drawing/2014/main" id="{B210CAF7-B341-80E8-3B13-45476529D8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" y="196"/>
                          <a:ext cx="184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69">
              <a:extLst>
                <a:ext uri="{FF2B5EF4-FFF2-40B4-BE49-F238E27FC236}">
                  <a16:creationId xmlns:a16="http://schemas.microsoft.com/office/drawing/2014/main" id="{7280C33B-821C-1A21-FD95-6945CB32107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28" y="668"/>
            <a:ext cx="18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0" imgW="292735" imgH="445467" progId="Equation.3">
                    <p:embed/>
                  </p:oleObj>
                </mc:Choice>
                <mc:Fallback>
                  <p:oleObj r:id="rId20" imgW="292735" imgH="445467" progId="Equation.3">
                    <p:embed/>
                    <p:pic>
                      <p:nvPicPr>
                        <p:cNvPr id="15" name="Object 69">
                          <a:extLst>
                            <a:ext uri="{FF2B5EF4-FFF2-40B4-BE49-F238E27FC236}">
                              <a16:creationId xmlns:a16="http://schemas.microsoft.com/office/drawing/2014/main" id="{7280C33B-821C-1A21-FD95-6945CB32107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8" y="668"/>
                          <a:ext cx="184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70">
              <a:extLst>
                <a:ext uri="{FF2B5EF4-FFF2-40B4-BE49-F238E27FC236}">
                  <a16:creationId xmlns:a16="http://schemas.microsoft.com/office/drawing/2014/main" id="{1B6D8B4A-95B1-24D4-4F17-C39E86F407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52" y="574"/>
            <a:ext cx="144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229397" imgH="242141" progId="Equation.3">
                    <p:embed/>
                  </p:oleObj>
                </mc:Choice>
                <mc:Fallback>
                  <p:oleObj r:id="rId22" imgW="229397" imgH="242141" progId="Equation.3">
                    <p:embed/>
                    <p:pic>
                      <p:nvPicPr>
                        <p:cNvPr id="16" name="Object 70">
                          <a:extLst>
                            <a:ext uri="{FF2B5EF4-FFF2-40B4-BE49-F238E27FC236}">
                              <a16:creationId xmlns:a16="http://schemas.microsoft.com/office/drawing/2014/main" id="{1B6D8B4A-95B1-24D4-4F17-C39E86F407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2" y="574"/>
                          <a:ext cx="144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71">
              <a:extLst>
                <a:ext uri="{FF2B5EF4-FFF2-40B4-BE49-F238E27FC236}">
                  <a16:creationId xmlns:a16="http://schemas.microsoft.com/office/drawing/2014/main" id="{EA95FA6C-2A62-4AB9-A657-1A13E3F865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" y="0"/>
              <a:ext cx="0" cy="624"/>
            </a:xfrm>
            <a:prstGeom prst="line">
              <a:avLst/>
            </a:prstGeom>
            <a:noFill/>
            <a:ln w="15875">
              <a:solidFill>
                <a:srgbClr val="FF505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8" name="Line 72">
              <a:extLst>
                <a:ext uri="{FF2B5EF4-FFF2-40B4-BE49-F238E27FC236}">
                  <a16:creationId xmlns:a16="http://schemas.microsoft.com/office/drawing/2014/main" id="{30DA17B1-5972-CE3E-7B42-6171CE14A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0" y="60"/>
              <a:ext cx="0" cy="552"/>
            </a:xfrm>
            <a:prstGeom prst="line">
              <a:avLst/>
            </a:prstGeom>
            <a:noFill/>
            <a:ln w="15875">
              <a:solidFill>
                <a:srgbClr val="FF505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19" name="Line 73">
              <a:extLst>
                <a:ext uri="{FF2B5EF4-FFF2-40B4-BE49-F238E27FC236}">
                  <a16:creationId xmlns:a16="http://schemas.microsoft.com/office/drawing/2014/main" id="{06D93F6B-6CC1-DE42-F263-08EEE9363F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" y="588"/>
              <a:ext cx="0" cy="19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sp>
          <p:nvSpPr>
            <p:cNvPr id="20" name="Line 74">
              <a:extLst>
                <a:ext uri="{FF2B5EF4-FFF2-40B4-BE49-F238E27FC236}">
                  <a16:creationId xmlns:a16="http://schemas.microsoft.com/office/drawing/2014/main" id="{D96326D1-426C-996D-567A-0DD5BC7141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108"/>
              <a:ext cx="0" cy="67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 type="stealth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6DE588A-41FB-4F45-AC17-3B5461658D87}"/>
              </a:ext>
            </a:extLst>
          </p:cNvPr>
          <p:cNvGrpSpPr/>
          <p:nvPr/>
        </p:nvGrpSpPr>
        <p:grpSpPr>
          <a:xfrm>
            <a:off x="1469346" y="1982784"/>
            <a:ext cx="945984" cy="451342"/>
            <a:chOff x="7591874" y="542811"/>
            <a:chExt cx="1135181" cy="541610"/>
          </a:xfrm>
        </p:grpSpPr>
        <p:graphicFrame>
          <p:nvGraphicFramePr>
            <p:cNvPr id="22" name="Object 57">
              <a:extLst>
                <a:ext uri="{FF2B5EF4-FFF2-40B4-BE49-F238E27FC236}">
                  <a16:creationId xmlns:a16="http://schemas.microsoft.com/office/drawing/2014/main" id="{994B54EA-5363-2280-0499-EDC59F313E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591874" y="659524"/>
            <a:ext cx="265174" cy="346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215713" imgH="291847" progId="Equation.DSMT4">
                    <p:embed/>
                  </p:oleObj>
                </mc:Choice>
                <mc:Fallback>
                  <p:oleObj name="Equation" r:id="rId24" imgW="215713" imgH="291847" progId="Equation.DSMT4">
                    <p:embed/>
                    <p:pic>
                      <p:nvPicPr>
                        <p:cNvPr id="22" name="Object 57">
                          <a:extLst>
                            <a:ext uri="{FF2B5EF4-FFF2-40B4-BE49-F238E27FC236}">
                              <a16:creationId xmlns:a16="http://schemas.microsoft.com/office/drawing/2014/main" id="{994B54EA-5363-2280-0499-EDC59F313E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91874" y="659524"/>
                          <a:ext cx="265174" cy="3466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EBDAC00-ED23-5980-DDD7-C9696B26E903}"/>
                </a:ext>
              </a:extLst>
            </p:cNvPr>
            <p:cNvSpPr txBox="1"/>
            <p:nvPr/>
          </p:nvSpPr>
          <p:spPr>
            <a:xfrm>
              <a:off x="7786028" y="542811"/>
              <a:ext cx="941027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333" dirty="0"/>
                <a:t>很小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29E00E-F53F-737F-CC6E-75C64545E70C}"/>
              </a:ext>
            </a:extLst>
          </p:cNvPr>
          <p:cNvGrpSpPr/>
          <p:nvPr/>
        </p:nvGrpSpPr>
        <p:grpSpPr>
          <a:xfrm>
            <a:off x="3542572" y="2713034"/>
            <a:ext cx="551656" cy="242094"/>
            <a:chOff x="5938961" y="3505860"/>
            <a:chExt cx="661987" cy="290513"/>
          </a:xfrm>
        </p:grpSpPr>
        <p:sp>
          <p:nvSpPr>
            <p:cNvPr id="44" name="Line 75">
              <a:extLst>
                <a:ext uri="{FF2B5EF4-FFF2-40B4-BE49-F238E27FC236}">
                  <a16:creationId xmlns:a16="http://schemas.microsoft.com/office/drawing/2014/main" id="{54BB65B3-3FDF-E25C-67BC-1A359A08A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38961" y="3505860"/>
              <a:ext cx="609600" cy="0"/>
            </a:xfrm>
            <a:prstGeom prst="line">
              <a:avLst/>
            </a:prstGeom>
            <a:noFill/>
            <a:ln w="12700">
              <a:solidFill>
                <a:srgbClr val="4D4D4D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  <p:graphicFrame>
          <p:nvGraphicFramePr>
            <p:cNvPr id="45" name="Object 76">
              <a:extLst>
                <a:ext uri="{FF2B5EF4-FFF2-40B4-BE49-F238E27FC236}">
                  <a16:creationId xmlns:a16="http://schemas.microsoft.com/office/drawing/2014/main" id="{53F80476-3FE9-A276-E9D9-1A8AD45437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410448" y="3545547"/>
            <a:ext cx="1905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6" imgW="191164" imgH="229397" progId="Equation.3">
                    <p:embed/>
                  </p:oleObj>
                </mc:Choice>
                <mc:Fallback>
                  <p:oleObj r:id="rId26" imgW="191164" imgH="229397" progId="Equation.3">
                    <p:embed/>
                    <p:pic>
                      <p:nvPicPr>
                        <p:cNvPr id="45" name="Object 76">
                          <a:extLst>
                            <a:ext uri="{FF2B5EF4-FFF2-40B4-BE49-F238E27FC236}">
                              <a16:creationId xmlns:a16="http://schemas.microsoft.com/office/drawing/2014/main" id="{53F80476-3FE9-A276-E9D9-1A8AD45437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10448" y="3545547"/>
                          <a:ext cx="190500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Line 77">
              <a:extLst>
                <a:ext uri="{FF2B5EF4-FFF2-40B4-BE49-F238E27FC236}">
                  <a16:creationId xmlns:a16="http://schemas.microsoft.com/office/drawing/2014/main" id="{9CB891F6-D9B6-7FB6-7CC4-B400AFD12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7898" y="3509035"/>
              <a:ext cx="0" cy="287338"/>
            </a:xfrm>
            <a:prstGeom prst="line">
              <a:avLst/>
            </a:prstGeom>
            <a:noFill/>
            <a:ln w="15875">
              <a:solidFill>
                <a:srgbClr val="CC3300"/>
              </a:solidFill>
              <a:prstDash val="dash"/>
              <a:round/>
              <a:headEnd type="stealth" w="sm" len="lg"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333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57" grpId="0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92FFF1-1ECF-FE96-83D7-F090D2771332}"/>
              </a:ext>
            </a:extLst>
          </p:cNvPr>
          <p:cNvSpPr txBox="1"/>
          <p:nvPr/>
        </p:nvSpPr>
        <p:spPr>
          <a:xfrm>
            <a:off x="1461112" y="486225"/>
            <a:ext cx="5031102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3" dirty="0">
                <a:solidFill>
                  <a:schemeClr val="folHlink"/>
                </a:solidFill>
                <a:cs typeface="Times New Roman" panose="02020603050405020304" pitchFamily="18" charset="0"/>
              </a:rPr>
              <a:t>应用</a:t>
            </a:r>
            <a:r>
              <a:rPr lang="en-US" altLang="zh-CN" sz="2333" dirty="0">
                <a:solidFill>
                  <a:schemeClr val="folHlink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sz="2333" dirty="0">
                <a:solidFill>
                  <a:schemeClr val="folHlink"/>
                </a:solidFill>
                <a:cs typeface="Times New Roman" panose="02020603050405020304" pitchFamily="18" charset="0"/>
              </a:rPr>
              <a:t>：</a:t>
            </a:r>
            <a:r>
              <a:rPr lang="zh-CN" altLang="en-US" sz="2333" dirty="0">
                <a:solidFill>
                  <a:schemeClr val="tx2"/>
                </a:solidFill>
                <a:cs typeface="Times New Roman" panose="02020603050405020304" pitchFamily="18" charset="0"/>
              </a:rPr>
              <a:t>检查光学仪器样品表面质量</a:t>
            </a:r>
            <a:endParaRPr lang="zh-CN" altLang="en-US" sz="2333" dirty="0"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365C3-B7B2-0857-E850-EEB02E9A10F3}"/>
              </a:ext>
            </a:extLst>
          </p:cNvPr>
          <p:cNvGrpSpPr>
            <a:grpSpLocks/>
          </p:cNvGrpSpPr>
          <p:nvPr/>
        </p:nvGrpSpPr>
        <p:grpSpPr bwMode="auto">
          <a:xfrm>
            <a:off x="1112176" y="4052155"/>
            <a:ext cx="3479624" cy="1088760"/>
            <a:chOff x="3579" y="2016"/>
            <a:chExt cx="2556" cy="82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33BE296-F0A0-E6A1-4C20-03CB99F00A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9" y="2016"/>
              <a:ext cx="1872" cy="768"/>
              <a:chOff x="3552" y="2112"/>
              <a:chExt cx="1872" cy="768"/>
            </a:xfrm>
          </p:grpSpPr>
          <p:grpSp>
            <p:nvGrpSpPr>
              <p:cNvPr id="6" name="Group 4">
                <a:extLst>
                  <a:ext uri="{FF2B5EF4-FFF2-40B4-BE49-F238E27FC236}">
                    <a16:creationId xmlns:a16="http://schemas.microsoft.com/office/drawing/2014/main" id="{0497C31A-6D69-53CE-B75C-CAF3D067C8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2112"/>
                <a:ext cx="1872" cy="768"/>
                <a:chOff x="3456" y="3168"/>
                <a:chExt cx="1872" cy="768"/>
              </a:xfrm>
            </p:grpSpPr>
            <p:sp>
              <p:nvSpPr>
                <p:cNvPr id="11" name="Rectangle 5">
                  <a:extLst>
                    <a:ext uri="{FF2B5EF4-FFF2-40B4-BE49-F238E27FC236}">
                      <a16:creationId xmlns:a16="http://schemas.microsoft.com/office/drawing/2014/main" id="{2626CED3-5D19-F163-0F81-8C7F32779E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3504" y="3438"/>
                  <a:ext cx="1728" cy="498"/>
                </a:xfrm>
                <a:prstGeom prst="rect">
                  <a:avLst/>
                </a:prstGeom>
                <a:solidFill>
                  <a:srgbClr val="66CCFF">
                    <a:alpha val="50195"/>
                  </a:srgbClr>
                </a:solidFill>
                <a:ln w="9525">
                  <a:solidFill>
                    <a:srgbClr val="66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12" name="Oval 6">
                  <a:extLst>
                    <a:ext uri="{FF2B5EF4-FFF2-40B4-BE49-F238E27FC236}">
                      <a16:creationId xmlns:a16="http://schemas.microsoft.com/office/drawing/2014/main" id="{5A3BFDE4-6E95-E871-EE21-55CD033EF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3504" y="3246"/>
                  <a:ext cx="1728" cy="546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66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13" name="Rectangle 7">
                  <a:extLst>
                    <a:ext uri="{FF2B5EF4-FFF2-40B4-BE49-F238E27FC236}">
                      <a16:creationId xmlns:a16="http://schemas.microsoft.com/office/drawing/2014/main" id="{92A28198-60E3-C5DF-498F-69F4841650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3456" y="3168"/>
                  <a:ext cx="1872" cy="3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7" name="Group 8">
                <a:extLst>
                  <a:ext uri="{FF2B5EF4-FFF2-40B4-BE49-F238E27FC236}">
                    <a16:creationId xmlns:a16="http://schemas.microsoft.com/office/drawing/2014/main" id="{7B55E015-0BB7-0124-579A-639E08F461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96" y="2688"/>
                <a:ext cx="192" cy="192"/>
                <a:chOff x="576" y="2592"/>
                <a:chExt cx="192" cy="192"/>
              </a:xfrm>
            </p:grpSpPr>
            <p:sp>
              <p:nvSpPr>
                <p:cNvPr id="8" name="Line 9">
                  <a:extLst>
                    <a:ext uri="{FF2B5EF4-FFF2-40B4-BE49-F238E27FC236}">
                      <a16:creationId xmlns:a16="http://schemas.microsoft.com/office/drawing/2014/main" id="{16F59BFA-AC3E-9E7D-9409-BFF42CE62E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576" y="2592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9" name="Line 10">
                  <a:extLst>
                    <a:ext uri="{FF2B5EF4-FFF2-40B4-BE49-F238E27FC236}">
                      <a16:creationId xmlns:a16="http://schemas.microsoft.com/office/drawing/2014/main" id="{2562D166-6398-157E-7539-A36AF63184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672" y="2688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10" name="Line 11">
                  <a:extLst>
                    <a:ext uri="{FF2B5EF4-FFF2-40B4-BE49-F238E27FC236}">
                      <a16:creationId xmlns:a16="http://schemas.microsoft.com/office/drawing/2014/main" id="{1157BBBC-54BA-6A66-0631-56906BE9A2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576" y="2592"/>
                  <a:ext cx="192" cy="192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5" name="Text Box 12">
              <a:extLst>
                <a:ext uri="{FF2B5EF4-FFF2-40B4-BE49-F238E27FC236}">
                  <a16:creationId xmlns:a16="http://schemas.microsoft.com/office/drawing/2014/main" id="{A0421B6E-A0BB-A776-EE29-409FB65B186D}"/>
                </a:ext>
              </a:extLst>
            </p:cNvPr>
            <p:cNvSpPr txBox="1">
              <a:spLocks noChangeArrowheads="1"/>
            </p:cNvSpPr>
            <p:nvPr/>
          </p:nvSpPr>
          <p:spPr bwMode="blackWhite">
            <a:xfrm>
              <a:off x="5339" y="2498"/>
              <a:ext cx="796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r>
                <a:rPr lang="zh-CN" altLang="en-US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被检体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B60901-346F-7A07-2A40-07F13E729C6A}"/>
              </a:ext>
            </a:extLst>
          </p:cNvPr>
          <p:cNvGrpSpPr>
            <a:grpSpLocks/>
          </p:cNvGrpSpPr>
          <p:nvPr/>
        </p:nvGrpSpPr>
        <p:grpSpPr bwMode="auto">
          <a:xfrm>
            <a:off x="1145390" y="1317024"/>
            <a:ext cx="3575160" cy="907521"/>
            <a:chOff x="3504" y="192"/>
            <a:chExt cx="2661" cy="68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970CCB-4352-DDB8-2B5E-8AA85EFC2B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92"/>
              <a:ext cx="1824" cy="624"/>
              <a:chOff x="3504" y="192"/>
              <a:chExt cx="1824" cy="624"/>
            </a:xfrm>
          </p:grpSpPr>
          <p:grpSp>
            <p:nvGrpSpPr>
              <p:cNvPr id="17" name="Group 15">
                <a:extLst>
                  <a:ext uri="{FF2B5EF4-FFF2-40B4-BE49-F238E27FC236}">
                    <a16:creationId xmlns:a16="http://schemas.microsoft.com/office/drawing/2014/main" id="{DC633B0C-5031-0C6B-2339-E51446A4DC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04" y="192"/>
                <a:ext cx="1824" cy="624"/>
                <a:chOff x="528" y="1152"/>
                <a:chExt cx="1824" cy="624"/>
              </a:xfrm>
            </p:grpSpPr>
            <p:sp>
              <p:nvSpPr>
                <p:cNvPr id="22" name="Rectangle 16">
                  <a:extLst>
                    <a:ext uri="{FF2B5EF4-FFF2-40B4-BE49-F238E27FC236}">
                      <a16:creationId xmlns:a16="http://schemas.microsoft.com/office/drawing/2014/main" id="{CDEA6A7C-ACE9-1768-FEBD-11A2567BE9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576" y="1344"/>
                  <a:ext cx="1728" cy="432"/>
                </a:xfrm>
                <a:prstGeom prst="rect">
                  <a:avLst/>
                </a:prstGeom>
                <a:solidFill>
                  <a:srgbClr val="66CCFF">
                    <a:alpha val="50195"/>
                  </a:srgbClr>
                </a:solidFill>
                <a:ln w="9525">
                  <a:solidFill>
                    <a:srgbClr val="66CC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3" name="Oval 17">
                  <a:extLst>
                    <a:ext uri="{FF2B5EF4-FFF2-40B4-BE49-F238E27FC236}">
                      <a16:creationId xmlns:a16="http://schemas.microsoft.com/office/drawing/2014/main" id="{0BDA1A48-60A7-7F0D-5EC2-BD513191A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576" y="1152"/>
                  <a:ext cx="1728" cy="43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rgbClr val="66CC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4" name="Rectangle 18">
                  <a:extLst>
                    <a:ext uri="{FF2B5EF4-FFF2-40B4-BE49-F238E27FC236}">
                      <a16:creationId xmlns:a16="http://schemas.microsoft.com/office/drawing/2014/main" id="{F2BF21CD-4494-F9E8-0E9C-8EB1458A6E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528" y="1152"/>
                  <a:ext cx="1824" cy="2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" name="Group 19">
                <a:extLst>
                  <a:ext uri="{FF2B5EF4-FFF2-40B4-BE49-F238E27FC236}">
                    <a16:creationId xmlns:a16="http://schemas.microsoft.com/office/drawing/2014/main" id="{D9845719-FD83-4DC9-5C43-8D5BDA503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0" y="576"/>
                <a:ext cx="192" cy="192"/>
                <a:chOff x="576" y="2592"/>
                <a:chExt cx="192" cy="192"/>
              </a:xfrm>
            </p:grpSpPr>
            <p:sp>
              <p:nvSpPr>
                <p:cNvPr id="19" name="Line 20">
                  <a:extLst>
                    <a:ext uri="{FF2B5EF4-FFF2-40B4-BE49-F238E27FC236}">
                      <a16:creationId xmlns:a16="http://schemas.microsoft.com/office/drawing/2014/main" id="{28D233A6-9AB7-FA0D-4B8D-FA8ED8DA72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576" y="2592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0" name="Line 21">
                  <a:extLst>
                    <a:ext uri="{FF2B5EF4-FFF2-40B4-BE49-F238E27FC236}">
                      <a16:creationId xmlns:a16="http://schemas.microsoft.com/office/drawing/2014/main" id="{CAF9DE6C-6678-1D34-83CB-FF3DB28186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672" y="2688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21" name="Line 22">
                  <a:extLst>
                    <a:ext uri="{FF2B5EF4-FFF2-40B4-BE49-F238E27FC236}">
                      <a16:creationId xmlns:a16="http://schemas.microsoft.com/office/drawing/2014/main" id="{A5F7ED06-12FD-E8B8-2276-B0AC1A4014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576" y="2592"/>
                  <a:ext cx="192" cy="192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16" name="Text Box 23">
              <a:extLst>
                <a:ext uri="{FF2B5EF4-FFF2-40B4-BE49-F238E27FC236}">
                  <a16:creationId xmlns:a16="http://schemas.microsoft.com/office/drawing/2014/main" id="{AA79EA26-26BA-D19B-9144-0112E49EFC70}"/>
                </a:ext>
              </a:extLst>
            </p:cNvPr>
            <p:cNvSpPr txBox="1">
              <a:spLocks noChangeArrowheads="1"/>
            </p:cNvSpPr>
            <p:nvPr/>
          </p:nvSpPr>
          <p:spPr bwMode="blackWhite">
            <a:xfrm>
              <a:off x="5280" y="537"/>
              <a:ext cx="885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r>
                <a:rPr lang="zh-CN" altLang="en-US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被检体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D90B92-FBEA-A488-7CF5-09EC66E2351E}"/>
              </a:ext>
            </a:extLst>
          </p:cNvPr>
          <p:cNvGrpSpPr>
            <a:grpSpLocks/>
          </p:cNvGrpSpPr>
          <p:nvPr/>
        </p:nvGrpSpPr>
        <p:grpSpPr bwMode="auto">
          <a:xfrm>
            <a:off x="1179785" y="1123878"/>
            <a:ext cx="2476500" cy="762000"/>
            <a:chOff x="528" y="1008"/>
            <a:chExt cx="1872" cy="57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C22DE81-0683-EF2C-F7C4-EED917322A62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528" y="1056"/>
              <a:ext cx="1799" cy="528"/>
            </a:xfrm>
            <a:prstGeom prst="ellipse">
              <a:avLst/>
            </a:prstGeom>
            <a:solidFill>
              <a:srgbClr val="66CCFF">
                <a:alpha val="50195"/>
              </a:srgbClr>
            </a:solidFill>
            <a:ln w="9525">
              <a:solidFill>
                <a:srgbClr val="66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C93249-55CE-DC8C-29CF-2C8AA50C7A87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528" y="1008"/>
              <a:ext cx="1872" cy="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28" name="Group 86">
            <a:extLst>
              <a:ext uri="{FF2B5EF4-FFF2-40B4-BE49-F238E27FC236}">
                <a16:creationId xmlns:a16="http://schemas.microsoft.com/office/drawing/2014/main" id="{184254E4-79DB-23F3-E782-13C6AD24FD4E}"/>
              </a:ext>
            </a:extLst>
          </p:cNvPr>
          <p:cNvGrpSpPr>
            <a:grpSpLocks/>
          </p:cNvGrpSpPr>
          <p:nvPr/>
        </p:nvGrpSpPr>
        <p:grpSpPr bwMode="auto">
          <a:xfrm>
            <a:off x="1165091" y="4052156"/>
            <a:ext cx="2476500" cy="762000"/>
            <a:chOff x="528" y="1008"/>
            <a:chExt cx="1872" cy="576"/>
          </a:xfrm>
        </p:grpSpPr>
        <p:sp>
          <p:nvSpPr>
            <p:cNvPr id="29" name="Oval 87">
              <a:extLst>
                <a:ext uri="{FF2B5EF4-FFF2-40B4-BE49-F238E27FC236}">
                  <a16:creationId xmlns:a16="http://schemas.microsoft.com/office/drawing/2014/main" id="{FCD45239-1620-5C01-BD85-C5315F1379C6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528" y="1056"/>
              <a:ext cx="1799" cy="528"/>
            </a:xfrm>
            <a:prstGeom prst="ellipse">
              <a:avLst/>
            </a:prstGeom>
            <a:solidFill>
              <a:srgbClr val="66CCFF">
                <a:alpha val="50195"/>
              </a:srgbClr>
            </a:solidFill>
            <a:ln w="9525">
              <a:solidFill>
                <a:srgbClr val="66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0" name="Rectangle 88">
              <a:extLst>
                <a:ext uri="{FF2B5EF4-FFF2-40B4-BE49-F238E27FC236}">
                  <a16:creationId xmlns:a16="http://schemas.microsoft.com/office/drawing/2014/main" id="{EE17D94A-305F-53B4-2470-BDC92551D32B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528" y="1008"/>
              <a:ext cx="1872" cy="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sp>
        <p:nvSpPr>
          <p:cNvPr id="31" name="Oval 89">
            <a:extLst>
              <a:ext uri="{FF2B5EF4-FFF2-40B4-BE49-F238E27FC236}">
                <a16:creationId xmlns:a16="http://schemas.microsoft.com/office/drawing/2014/main" id="{123045C8-CD3A-D46C-9DE0-41115E56BF7D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499633" y="2331040"/>
            <a:ext cx="1841500" cy="1841500"/>
          </a:xfrm>
          <a:prstGeom prst="ellipse">
            <a:avLst/>
          </a:prstGeom>
          <a:solidFill>
            <a:srgbClr val="FFFF99">
              <a:alpha val="50195"/>
            </a:srgbClr>
          </a:solidFill>
          <a:ln w="9525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33">
              <a:latin typeface="黑体" panose="02010609060101010101" pitchFamily="49" charset="-122"/>
            </a:endParaRPr>
          </a:p>
        </p:txBody>
      </p:sp>
      <p:sp>
        <p:nvSpPr>
          <p:cNvPr id="32" name="Oval 90">
            <a:extLst>
              <a:ext uri="{FF2B5EF4-FFF2-40B4-BE49-F238E27FC236}">
                <a16:creationId xmlns:a16="http://schemas.microsoft.com/office/drawing/2014/main" id="{65A8A549-2CE3-4506-F771-8E2BB526A352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1503602" y="2331040"/>
            <a:ext cx="1841500" cy="1841500"/>
          </a:xfrm>
          <a:prstGeom prst="ellipse">
            <a:avLst/>
          </a:prstGeom>
          <a:solidFill>
            <a:srgbClr val="FFFF99">
              <a:alpha val="50195"/>
            </a:srgbClr>
          </a:solidFill>
          <a:ln w="9525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33">
              <a:latin typeface="黑体" panose="02010609060101010101" pitchFamily="49" charset="-122"/>
            </a:endParaRPr>
          </a:p>
        </p:txBody>
      </p:sp>
      <p:grpSp>
        <p:nvGrpSpPr>
          <p:cNvPr id="33" name="Group 35">
            <a:extLst>
              <a:ext uri="{FF2B5EF4-FFF2-40B4-BE49-F238E27FC236}">
                <a16:creationId xmlns:a16="http://schemas.microsoft.com/office/drawing/2014/main" id="{61D8D2A5-D816-E43B-7556-702D48F2E512}"/>
              </a:ext>
            </a:extLst>
          </p:cNvPr>
          <p:cNvGrpSpPr>
            <a:grpSpLocks/>
          </p:cNvGrpSpPr>
          <p:nvPr/>
        </p:nvGrpSpPr>
        <p:grpSpPr bwMode="auto">
          <a:xfrm>
            <a:off x="1498310" y="2354853"/>
            <a:ext cx="1841500" cy="1778000"/>
            <a:chOff x="3840" y="2880"/>
            <a:chExt cx="1344" cy="1344"/>
          </a:xfrm>
        </p:grpSpPr>
        <p:sp>
          <p:nvSpPr>
            <p:cNvPr id="34" name="Oval 36">
              <a:extLst>
                <a:ext uri="{FF2B5EF4-FFF2-40B4-BE49-F238E27FC236}">
                  <a16:creationId xmlns:a16="http://schemas.microsoft.com/office/drawing/2014/main" id="{10BBE75F-5325-3780-063C-A131124ED6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840" y="2880"/>
              <a:ext cx="1344" cy="1344"/>
            </a:xfrm>
            <a:prstGeom prst="ellipse">
              <a:avLst/>
            </a:prstGeom>
            <a:gradFill rotWithShape="0">
              <a:gsLst>
                <a:gs pos="0">
                  <a:srgbClr val="66CCFF"/>
                </a:gs>
                <a:gs pos="100000">
                  <a:srgbClr val="4487A9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66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5" name="Oval 37">
              <a:extLst>
                <a:ext uri="{FF2B5EF4-FFF2-40B4-BE49-F238E27FC236}">
                  <a16:creationId xmlns:a16="http://schemas.microsoft.com/office/drawing/2014/main" id="{3AD6908B-D8CF-DD80-3476-BBD6CC42ED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00" y="3159"/>
              <a:ext cx="796" cy="777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6" name="Oval 38">
              <a:extLst>
                <a:ext uri="{FF2B5EF4-FFF2-40B4-BE49-F238E27FC236}">
                  <a16:creationId xmlns:a16="http://schemas.microsoft.com/office/drawing/2014/main" id="{37A517E1-AEC9-B39E-4BDA-799D83E7A8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82" y="3037"/>
              <a:ext cx="1058" cy="1013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256A5B0A-8622-0BD4-6400-9269F065745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936" y="2976"/>
              <a:ext cx="1152" cy="1139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8" name="Oval 40">
              <a:extLst>
                <a:ext uri="{FF2B5EF4-FFF2-40B4-BE49-F238E27FC236}">
                  <a16:creationId xmlns:a16="http://schemas.microsoft.com/office/drawing/2014/main" id="{DB269005-74D4-EA7A-E367-9588F73A358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870" y="2928"/>
              <a:ext cx="1266" cy="1248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39" name="Oval 41">
              <a:extLst>
                <a:ext uri="{FF2B5EF4-FFF2-40B4-BE49-F238E27FC236}">
                  <a16:creationId xmlns:a16="http://schemas.microsoft.com/office/drawing/2014/main" id="{BA7BAE63-A77B-F327-5D35-DC98CF33D1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254" y="3295"/>
              <a:ext cx="498" cy="497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40" name="Oval 42">
              <a:extLst>
                <a:ext uri="{FF2B5EF4-FFF2-40B4-BE49-F238E27FC236}">
                  <a16:creationId xmlns:a16="http://schemas.microsoft.com/office/drawing/2014/main" id="{C0DA25FC-2FA2-95F5-64A1-D8A0BB5CDF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64" y="3504"/>
              <a:ext cx="96" cy="96"/>
            </a:xfrm>
            <a:prstGeom prst="ellipse">
              <a:avLst/>
            </a:prstGeom>
            <a:solidFill>
              <a:srgbClr val="FFFF99"/>
            </a:solidFill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55" name="Group 75">
            <a:extLst>
              <a:ext uri="{FF2B5EF4-FFF2-40B4-BE49-F238E27FC236}">
                <a16:creationId xmlns:a16="http://schemas.microsoft.com/office/drawing/2014/main" id="{19355192-CE73-8DFA-9B3B-66947E3E8D09}"/>
              </a:ext>
            </a:extLst>
          </p:cNvPr>
          <p:cNvGrpSpPr>
            <a:grpSpLocks/>
          </p:cNvGrpSpPr>
          <p:nvPr/>
        </p:nvGrpSpPr>
        <p:grpSpPr bwMode="auto">
          <a:xfrm>
            <a:off x="5336442" y="1158274"/>
            <a:ext cx="3369470" cy="1066271"/>
            <a:chOff x="480" y="144"/>
            <a:chExt cx="2547" cy="806"/>
          </a:xfrm>
        </p:grpSpPr>
        <p:grpSp>
          <p:nvGrpSpPr>
            <p:cNvPr id="56" name="Group 76">
              <a:extLst>
                <a:ext uri="{FF2B5EF4-FFF2-40B4-BE49-F238E27FC236}">
                  <a16:creationId xmlns:a16="http://schemas.microsoft.com/office/drawing/2014/main" id="{04B86504-3D68-EF0B-985C-4D4EE9730F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144"/>
              <a:ext cx="1824" cy="677"/>
              <a:chOff x="480" y="144"/>
              <a:chExt cx="1824" cy="677"/>
            </a:xfrm>
          </p:grpSpPr>
          <p:grpSp>
            <p:nvGrpSpPr>
              <p:cNvPr id="58" name="Group 77">
                <a:extLst>
                  <a:ext uri="{FF2B5EF4-FFF2-40B4-BE49-F238E27FC236}">
                    <a16:creationId xmlns:a16="http://schemas.microsoft.com/office/drawing/2014/main" id="{27ACB01E-ECA0-3E64-9258-9926D44668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144"/>
                <a:ext cx="1824" cy="677"/>
                <a:chOff x="144" y="1920"/>
                <a:chExt cx="2400" cy="768"/>
              </a:xfrm>
            </p:grpSpPr>
            <p:sp>
              <p:nvSpPr>
                <p:cNvPr id="63" name="Rectangle 78">
                  <a:extLst>
                    <a:ext uri="{FF2B5EF4-FFF2-40B4-BE49-F238E27FC236}">
                      <a16:creationId xmlns:a16="http://schemas.microsoft.com/office/drawing/2014/main" id="{2527E541-8F59-B9B3-67C9-3FC0B9C17F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144" y="2560"/>
                  <a:ext cx="2259" cy="128"/>
                </a:xfrm>
                <a:prstGeom prst="rect">
                  <a:avLst/>
                </a:prstGeom>
                <a:solidFill>
                  <a:srgbClr val="66CCFF">
                    <a:alpha val="50195"/>
                  </a:srgbClr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64" name="Oval 79">
                  <a:extLst>
                    <a:ext uri="{FF2B5EF4-FFF2-40B4-BE49-F238E27FC236}">
                      <a16:creationId xmlns:a16="http://schemas.microsoft.com/office/drawing/2014/main" id="{96D24FB1-B22C-C826-190D-713DD4927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144" y="1920"/>
                  <a:ext cx="2306" cy="640"/>
                </a:xfrm>
                <a:prstGeom prst="ellipse">
                  <a:avLst/>
                </a:prstGeom>
                <a:solidFill>
                  <a:srgbClr val="66CCFF">
                    <a:alpha val="50195"/>
                  </a:srgbClr>
                </a:solidFill>
                <a:ln w="9525">
                  <a:solidFill>
                    <a:srgbClr val="66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65" name="Rectangle 80">
                  <a:extLst>
                    <a:ext uri="{FF2B5EF4-FFF2-40B4-BE49-F238E27FC236}">
                      <a16:creationId xmlns:a16="http://schemas.microsoft.com/office/drawing/2014/main" id="{1BEBE815-8759-0BF9-5C1B-C9137F386C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144" y="1920"/>
                  <a:ext cx="2400" cy="3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59" name="Group 81">
                <a:extLst>
                  <a:ext uri="{FF2B5EF4-FFF2-40B4-BE49-F238E27FC236}">
                    <a16:creationId xmlns:a16="http://schemas.microsoft.com/office/drawing/2014/main" id="{12EA4C46-D55C-B2AB-C65D-ED8E12A74E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720"/>
                <a:ext cx="96" cy="96"/>
                <a:chOff x="1968" y="816"/>
                <a:chExt cx="96" cy="96"/>
              </a:xfrm>
            </p:grpSpPr>
            <p:sp>
              <p:nvSpPr>
                <p:cNvPr id="60" name="Line 82">
                  <a:extLst>
                    <a:ext uri="{FF2B5EF4-FFF2-40B4-BE49-F238E27FC236}">
                      <a16:creationId xmlns:a16="http://schemas.microsoft.com/office/drawing/2014/main" id="{4F88CE17-9375-A714-F5EB-92F5508735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1968" y="81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61" name="Line 83">
                  <a:extLst>
                    <a:ext uri="{FF2B5EF4-FFF2-40B4-BE49-F238E27FC236}">
                      <a16:creationId xmlns:a16="http://schemas.microsoft.com/office/drawing/2014/main" id="{8B5115B1-9BA6-6A72-DD26-384EB20E0F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2016" y="8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62" name="Line 84">
                  <a:extLst>
                    <a:ext uri="{FF2B5EF4-FFF2-40B4-BE49-F238E27FC236}">
                      <a16:creationId xmlns:a16="http://schemas.microsoft.com/office/drawing/2014/main" id="{5B8AFBEE-85E9-724F-E865-9EC61ADDAB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1968" y="816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57" name="Text Box 85">
              <a:extLst>
                <a:ext uri="{FF2B5EF4-FFF2-40B4-BE49-F238E27FC236}">
                  <a16:creationId xmlns:a16="http://schemas.microsoft.com/office/drawing/2014/main" id="{F88786B0-5721-098A-A851-B20BEF4CD761}"/>
                </a:ext>
              </a:extLst>
            </p:cNvPr>
            <p:cNvSpPr txBox="1">
              <a:spLocks noChangeArrowheads="1"/>
            </p:cNvSpPr>
            <p:nvPr/>
          </p:nvSpPr>
          <p:spPr bwMode="blackWhite">
            <a:xfrm>
              <a:off x="2208" y="609"/>
              <a:ext cx="819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r>
                <a:rPr lang="zh-CN" altLang="en-US" sz="2333">
                  <a:latin typeface="黑体" panose="02010609060101010101" pitchFamily="49" charset="-122"/>
                  <a:ea typeface="黑体" panose="02010609060101010101" pitchFamily="49" charset="-122"/>
                </a:rPr>
                <a:t>被检体</a:t>
              </a:r>
            </a:p>
          </p:txBody>
        </p:sp>
      </p:grpSp>
      <p:grpSp>
        <p:nvGrpSpPr>
          <p:cNvPr id="66" name="Group 91">
            <a:extLst>
              <a:ext uri="{FF2B5EF4-FFF2-40B4-BE49-F238E27FC236}">
                <a16:creationId xmlns:a16="http://schemas.microsoft.com/office/drawing/2014/main" id="{6E81B609-B4A7-ACEB-6C1B-2ED9D604DD25}"/>
              </a:ext>
            </a:extLst>
          </p:cNvPr>
          <p:cNvGrpSpPr>
            <a:grpSpLocks/>
          </p:cNvGrpSpPr>
          <p:nvPr/>
        </p:nvGrpSpPr>
        <p:grpSpPr bwMode="auto">
          <a:xfrm>
            <a:off x="5747415" y="1006336"/>
            <a:ext cx="1383770" cy="638969"/>
            <a:chOff x="662" y="124"/>
            <a:chExt cx="1046" cy="483"/>
          </a:xfrm>
        </p:grpSpPr>
        <p:sp>
          <p:nvSpPr>
            <p:cNvPr id="67" name="Text Box 92">
              <a:extLst>
                <a:ext uri="{FF2B5EF4-FFF2-40B4-BE49-F238E27FC236}">
                  <a16:creationId xmlns:a16="http://schemas.microsoft.com/office/drawing/2014/main" id="{C832CB34-0033-8852-667E-C2E31E314D61}"/>
                </a:ext>
              </a:extLst>
            </p:cNvPr>
            <p:cNvSpPr txBox="1">
              <a:spLocks noChangeArrowheads="1"/>
            </p:cNvSpPr>
            <p:nvPr/>
          </p:nvSpPr>
          <p:spPr bwMode="blackWhite">
            <a:xfrm>
              <a:off x="662" y="124"/>
              <a:ext cx="1046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r>
                <a:rPr lang="zh-CN" altLang="en-US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标准透镜</a:t>
              </a:r>
            </a:p>
          </p:txBody>
        </p:sp>
        <p:sp>
          <p:nvSpPr>
            <p:cNvPr id="68" name="Line 93">
              <a:extLst>
                <a:ext uri="{FF2B5EF4-FFF2-40B4-BE49-F238E27FC236}">
                  <a16:creationId xmlns:a16="http://schemas.microsoft.com/office/drawing/2014/main" id="{106B8F01-17CC-5BE2-8D8E-96AE7F3BB3BB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1170" y="415"/>
              <a:ext cx="48" cy="192"/>
            </a:xfrm>
            <a:prstGeom prst="lin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88" name="Group 27">
            <a:extLst>
              <a:ext uri="{FF2B5EF4-FFF2-40B4-BE49-F238E27FC236}">
                <a16:creationId xmlns:a16="http://schemas.microsoft.com/office/drawing/2014/main" id="{5C64936C-2379-00B9-1F8D-881AD1C0D48B}"/>
              </a:ext>
            </a:extLst>
          </p:cNvPr>
          <p:cNvGrpSpPr>
            <a:grpSpLocks/>
          </p:cNvGrpSpPr>
          <p:nvPr/>
        </p:nvGrpSpPr>
        <p:grpSpPr bwMode="auto">
          <a:xfrm>
            <a:off x="5633036" y="2273394"/>
            <a:ext cx="1841500" cy="1841500"/>
            <a:chOff x="720" y="2880"/>
            <a:chExt cx="1392" cy="1392"/>
          </a:xfrm>
        </p:grpSpPr>
        <p:sp>
          <p:nvSpPr>
            <p:cNvPr id="89" name="Oval 28">
              <a:extLst>
                <a:ext uri="{FF2B5EF4-FFF2-40B4-BE49-F238E27FC236}">
                  <a16:creationId xmlns:a16="http://schemas.microsoft.com/office/drawing/2014/main" id="{5E50BA07-3DE2-E2C1-6B98-746D198EEB7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20" y="2880"/>
              <a:ext cx="1392" cy="1392"/>
            </a:xfrm>
            <a:prstGeom prst="ellipse">
              <a:avLst/>
            </a:prstGeom>
            <a:gradFill rotWithShape="0">
              <a:gsLst>
                <a:gs pos="0">
                  <a:srgbClr val="66CCFF"/>
                </a:gs>
                <a:gs pos="100000">
                  <a:srgbClr val="254A5C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rgbClr val="66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90" name="Oval 29">
              <a:extLst>
                <a:ext uri="{FF2B5EF4-FFF2-40B4-BE49-F238E27FC236}">
                  <a16:creationId xmlns:a16="http://schemas.microsoft.com/office/drawing/2014/main" id="{567F5368-5E96-118A-81D7-42F1DB8212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18" y="3178"/>
              <a:ext cx="796" cy="796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91" name="Oval 30">
              <a:extLst>
                <a:ext uri="{FF2B5EF4-FFF2-40B4-BE49-F238E27FC236}">
                  <a16:creationId xmlns:a16="http://schemas.microsoft.com/office/drawing/2014/main" id="{B46D89C5-71EE-A768-DCB1-7AAC7E0B66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0" y="3056"/>
              <a:ext cx="1012" cy="1013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92" name="Oval 31">
              <a:extLst>
                <a:ext uri="{FF2B5EF4-FFF2-40B4-BE49-F238E27FC236}">
                  <a16:creationId xmlns:a16="http://schemas.microsoft.com/office/drawing/2014/main" id="{EA5BDA28-F461-9E4A-EEB1-68B273B0E7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46" y="2993"/>
              <a:ext cx="1140" cy="1139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93" name="Oval 32">
              <a:extLst>
                <a:ext uri="{FF2B5EF4-FFF2-40B4-BE49-F238E27FC236}">
                  <a16:creationId xmlns:a16="http://schemas.microsoft.com/office/drawing/2014/main" id="{1BD5E7B7-BDE0-8C5E-1704-AC7CAE24A4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3" y="2930"/>
              <a:ext cx="1266" cy="1265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94" name="Oval 33">
              <a:extLst>
                <a:ext uri="{FF2B5EF4-FFF2-40B4-BE49-F238E27FC236}">
                  <a16:creationId xmlns:a16="http://schemas.microsoft.com/office/drawing/2014/main" id="{70E2D2D6-7737-5D20-D558-D22E9D5D35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67" y="3314"/>
              <a:ext cx="498" cy="497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95" name="Oval 34">
              <a:extLst>
                <a:ext uri="{FF2B5EF4-FFF2-40B4-BE49-F238E27FC236}">
                  <a16:creationId xmlns:a16="http://schemas.microsoft.com/office/drawing/2014/main" id="{FB891545-F97C-C176-87DC-257A3F880F3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53" y="3499"/>
              <a:ext cx="126" cy="127"/>
            </a:xfrm>
            <a:prstGeom prst="ellipse">
              <a:avLst/>
            </a:prstGeom>
            <a:solidFill>
              <a:srgbClr val="66CCFF"/>
            </a:solidFill>
            <a:ln w="57150">
              <a:solidFill>
                <a:srgbClr val="FF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70" name="Group 95">
            <a:extLst>
              <a:ext uri="{FF2B5EF4-FFF2-40B4-BE49-F238E27FC236}">
                <a16:creationId xmlns:a16="http://schemas.microsoft.com/office/drawing/2014/main" id="{7DC32C44-4A99-31CE-0AE5-499CC63D136A}"/>
              </a:ext>
            </a:extLst>
          </p:cNvPr>
          <p:cNvGrpSpPr>
            <a:grpSpLocks/>
          </p:cNvGrpSpPr>
          <p:nvPr/>
        </p:nvGrpSpPr>
        <p:grpSpPr bwMode="auto">
          <a:xfrm>
            <a:off x="5638222" y="2221139"/>
            <a:ext cx="1841500" cy="1841500"/>
            <a:chOff x="1740" y="1236"/>
            <a:chExt cx="1392" cy="1392"/>
          </a:xfrm>
        </p:grpSpPr>
        <p:grpSp>
          <p:nvGrpSpPr>
            <p:cNvPr id="71" name="Group 58">
              <a:extLst>
                <a:ext uri="{FF2B5EF4-FFF2-40B4-BE49-F238E27FC236}">
                  <a16:creationId xmlns:a16="http://schemas.microsoft.com/office/drawing/2014/main" id="{FCFEC7E1-15F7-0CF9-A6F3-BF453C923F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6" y="1324"/>
              <a:ext cx="1200" cy="1200"/>
              <a:chOff x="2276" y="1392"/>
              <a:chExt cx="796" cy="844"/>
            </a:xfrm>
          </p:grpSpPr>
          <p:sp>
            <p:nvSpPr>
              <p:cNvPr id="85" name="Oval 59">
                <a:extLst>
                  <a:ext uri="{FF2B5EF4-FFF2-40B4-BE49-F238E27FC236}">
                    <a16:creationId xmlns:a16="http://schemas.microsoft.com/office/drawing/2014/main" id="{8357E508-A982-65F8-59CC-40B3A80C8E76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276" y="1440"/>
                <a:ext cx="796" cy="7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333">
                  <a:latin typeface="黑体" panose="02010609060101010101" pitchFamily="49" charset="-122"/>
                </a:endParaRPr>
              </a:p>
            </p:txBody>
          </p:sp>
          <p:sp>
            <p:nvSpPr>
              <p:cNvPr id="86" name="Oval 60">
                <a:extLst>
                  <a:ext uri="{FF2B5EF4-FFF2-40B4-BE49-F238E27FC236}">
                    <a16:creationId xmlns:a16="http://schemas.microsoft.com/office/drawing/2014/main" id="{DAF37F51-E93B-5B38-7971-2A967282A74D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544" y="1392"/>
                <a:ext cx="480" cy="4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  <p:sp>
            <p:nvSpPr>
              <p:cNvPr id="87" name="Oval 61">
                <a:extLst>
                  <a:ext uri="{FF2B5EF4-FFF2-40B4-BE49-F238E27FC236}">
                    <a16:creationId xmlns:a16="http://schemas.microsoft.com/office/drawing/2014/main" id="{A29FC988-2D87-689B-53C6-F74055EE814B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448" y="1440"/>
                <a:ext cx="576" cy="6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</p:grpSp>
        <p:grpSp>
          <p:nvGrpSpPr>
            <p:cNvPr id="72" name="Group 62">
              <a:extLst>
                <a:ext uri="{FF2B5EF4-FFF2-40B4-BE49-F238E27FC236}">
                  <a16:creationId xmlns:a16="http://schemas.microsoft.com/office/drawing/2014/main" id="{39AADDD8-A397-5F6E-88BD-F519BC9FA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3" y="1374"/>
              <a:ext cx="1104" cy="1104"/>
              <a:chOff x="2276" y="1392"/>
              <a:chExt cx="796" cy="844"/>
            </a:xfrm>
          </p:grpSpPr>
          <p:sp>
            <p:nvSpPr>
              <p:cNvPr id="82" name="Oval 63">
                <a:extLst>
                  <a:ext uri="{FF2B5EF4-FFF2-40B4-BE49-F238E27FC236}">
                    <a16:creationId xmlns:a16="http://schemas.microsoft.com/office/drawing/2014/main" id="{4576265C-7830-278B-D20D-66367DBB9911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276" y="1440"/>
                <a:ext cx="796" cy="7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  <p:sp>
            <p:nvSpPr>
              <p:cNvPr id="83" name="Oval 64">
                <a:extLst>
                  <a:ext uri="{FF2B5EF4-FFF2-40B4-BE49-F238E27FC236}">
                    <a16:creationId xmlns:a16="http://schemas.microsoft.com/office/drawing/2014/main" id="{0AA9CA20-5806-A244-ADB0-2B71023C947A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544" y="1392"/>
                <a:ext cx="480" cy="4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  <p:sp>
            <p:nvSpPr>
              <p:cNvPr id="84" name="Oval 65">
                <a:extLst>
                  <a:ext uri="{FF2B5EF4-FFF2-40B4-BE49-F238E27FC236}">
                    <a16:creationId xmlns:a16="http://schemas.microsoft.com/office/drawing/2014/main" id="{F30E4587-90D0-43EC-4F19-6F510257433C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448" y="1440"/>
                <a:ext cx="576" cy="6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</p:grpSp>
        <p:grpSp>
          <p:nvGrpSpPr>
            <p:cNvPr id="73" name="Group 67">
              <a:extLst>
                <a:ext uri="{FF2B5EF4-FFF2-40B4-BE49-F238E27FC236}">
                  <a16:creationId xmlns:a16="http://schemas.microsoft.com/office/drawing/2014/main" id="{832EC080-069F-C677-C64E-821E81E319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1" y="1419"/>
              <a:ext cx="1008" cy="1008"/>
              <a:chOff x="2276" y="1392"/>
              <a:chExt cx="796" cy="844"/>
            </a:xfrm>
          </p:grpSpPr>
          <p:sp>
            <p:nvSpPr>
              <p:cNvPr id="79" name="Oval 68">
                <a:extLst>
                  <a:ext uri="{FF2B5EF4-FFF2-40B4-BE49-F238E27FC236}">
                    <a16:creationId xmlns:a16="http://schemas.microsoft.com/office/drawing/2014/main" id="{D2F16C52-CF05-C4F7-95CD-C6B72798D0EC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276" y="1440"/>
                <a:ext cx="796" cy="79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  <p:sp>
            <p:nvSpPr>
              <p:cNvPr id="80" name="Oval 69">
                <a:extLst>
                  <a:ext uri="{FF2B5EF4-FFF2-40B4-BE49-F238E27FC236}">
                    <a16:creationId xmlns:a16="http://schemas.microsoft.com/office/drawing/2014/main" id="{E2013A07-188A-1F7C-CD36-296A60BA930C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544" y="1392"/>
                <a:ext cx="480" cy="48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  <p:sp>
            <p:nvSpPr>
              <p:cNvPr id="81" name="Oval 70">
                <a:extLst>
                  <a:ext uri="{FF2B5EF4-FFF2-40B4-BE49-F238E27FC236}">
                    <a16:creationId xmlns:a16="http://schemas.microsoft.com/office/drawing/2014/main" id="{80F9DE12-6017-31BB-8391-F680C8FBE079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448" y="1440"/>
                <a:ext cx="576" cy="6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2333">
                  <a:latin typeface="黑体" panose="02010609060101010101" pitchFamily="49" charset="-122"/>
                </a:endParaRPr>
              </a:p>
            </p:txBody>
          </p:sp>
        </p:grpSp>
        <p:sp>
          <p:nvSpPr>
            <p:cNvPr id="74" name="Oval 71">
              <a:extLst>
                <a:ext uri="{FF2B5EF4-FFF2-40B4-BE49-F238E27FC236}">
                  <a16:creationId xmlns:a16="http://schemas.microsoft.com/office/drawing/2014/main" id="{AC050AEF-5D5A-ED46-F571-3D4D8F6F7599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181" y="1691"/>
              <a:ext cx="498" cy="49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75" name="Oval 72">
              <a:extLst>
                <a:ext uri="{FF2B5EF4-FFF2-40B4-BE49-F238E27FC236}">
                  <a16:creationId xmlns:a16="http://schemas.microsoft.com/office/drawing/2014/main" id="{80F1D45E-295B-95D8-C441-7D0DCFEF59FA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055" y="1554"/>
              <a:ext cx="768" cy="767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76" name="Oval 73">
              <a:extLst>
                <a:ext uri="{FF2B5EF4-FFF2-40B4-BE49-F238E27FC236}">
                  <a16:creationId xmlns:a16="http://schemas.microsoft.com/office/drawing/2014/main" id="{BDC949C8-4CA9-469F-E97E-8D8007ACB01D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282" y="1814"/>
              <a:ext cx="272" cy="249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77" name="Oval 74">
              <a:extLst>
                <a:ext uri="{FF2B5EF4-FFF2-40B4-BE49-F238E27FC236}">
                  <a16:creationId xmlns:a16="http://schemas.microsoft.com/office/drawing/2014/main" id="{E2D77C05-FDBC-063B-D9E8-3AB2EAC34985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1740" y="1236"/>
              <a:ext cx="1392" cy="1392"/>
            </a:xfrm>
            <a:prstGeom prst="ellipse">
              <a:avLst/>
            </a:prstGeom>
            <a:solidFill>
              <a:srgbClr val="66CCFF">
                <a:alpha val="50195"/>
              </a:srgbClr>
            </a:solidFill>
            <a:ln w="9525">
              <a:solidFill>
                <a:srgbClr val="66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  <p:sp>
          <p:nvSpPr>
            <p:cNvPr id="78" name="Oval 66">
              <a:extLst>
                <a:ext uri="{FF2B5EF4-FFF2-40B4-BE49-F238E27FC236}">
                  <a16:creationId xmlns:a16="http://schemas.microsoft.com/office/drawing/2014/main" id="{9B4A01B4-8F6E-68F8-3214-2A5EBCE2C271}"/>
                </a:ext>
              </a:extLst>
            </p:cNvPr>
            <p:cNvSpPr>
              <a:spLocks noChangeArrowheads="1"/>
            </p:cNvSpPr>
            <p:nvPr/>
          </p:nvSpPr>
          <p:spPr bwMode="blackWhite">
            <a:xfrm>
              <a:off x="2348" y="1875"/>
              <a:ext cx="126" cy="127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grpSp>
        <p:nvGrpSpPr>
          <p:cNvPr id="96" name="Group 75">
            <a:extLst>
              <a:ext uri="{FF2B5EF4-FFF2-40B4-BE49-F238E27FC236}">
                <a16:creationId xmlns:a16="http://schemas.microsoft.com/office/drawing/2014/main" id="{629B268E-4B2A-D979-A2B2-B8B3DD7BC24B}"/>
              </a:ext>
            </a:extLst>
          </p:cNvPr>
          <p:cNvGrpSpPr>
            <a:grpSpLocks/>
          </p:cNvGrpSpPr>
          <p:nvPr/>
        </p:nvGrpSpPr>
        <p:grpSpPr bwMode="auto">
          <a:xfrm>
            <a:off x="5559029" y="4270337"/>
            <a:ext cx="3369470" cy="1066271"/>
            <a:chOff x="480" y="144"/>
            <a:chExt cx="2547" cy="806"/>
          </a:xfrm>
        </p:grpSpPr>
        <p:grpSp>
          <p:nvGrpSpPr>
            <p:cNvPr id="97" name="Group 76">
              <a:extLst>
                <a:ext uri="{FF2B5EF4-FFF2-40B4-BE49-F238E27FC236}">
                  <a16:creationId xmlns:a16="http://schemas.microsoft.com/office/drawing/2014/main" id="{631BCA6C-CD16-FA90-82E0-4E7974A15A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" y="144"/>
              <a:ext cx="1824" cy="677"/>
              <a:chOff x="480" y="144"/>
              <a:chExt cx="1824" cy="677"/>
            </a:xfrm>
          </p:grpSpPr>
          <p:grpSp>
            <p:nvGrpSpPr>
              <p:cNvPr id="99" name="Group 77">
                <a:extLst>
                  <a:ext uri="{FF2B5EF4-FFF2-40B4-BE49-F238E27FC236}">
                    <a16:creationId xmlns:a16="http://schemas.microsoft.com/office/drawing/2014/main" id="{4A014511-5D6C-F870-758E-3F7C1766FA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" y="144"/>
                <a:ext cx="1824" cy="677"/>
                <a:chOff x="144" y="1920"/>
                <a:chExt cx="2400" cy="768"/>
              </a:xfrm>
            </p:grpSpPr>
            <p:sp>
              <p:nvSpPr>
                <p:cNvPr id="104" name="Rectangle 78">
                  <a:extLst>
                    <a:ext uri="{FF2B5EF4-FFF2-40B4-BE49-F238E27FC236}">
                      <a16:creationId xmlns:a16="http://schemas.microsoft.com/office/drawing/2014/main" id="{41180549-7C3F-221E-8686-9B4E12F5F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144" y="2560"/>
                  <a:ext cx="2259" cy="128"/>
                </a:xfrm>
                <a:prstGeom prst="rect">
                  <a:avLst/>
                </a:prstGeom>
                <a:solidFill>
                  <a:srgbClr val="66CCFF">
                    <a:alpha val="50195"/>
                  </a:srgbClr>
                </a:solidFill>
                <a:ln w="9525">
                  <a:solidFill>
                    <a:srgbClr val="66FF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105" name="Oval 79">
                  <a:extLst>
                    <a:ext uri="{FF2B5EF4-FFF2-40B4-BE49-F238E27FC236}">
                      <a16:creationId xmlns:a16="http://schemas.microsoft.com/office/drawing/2014/main" id="{8B9FFB97-D02F-FE25-B913-2053AAFC8C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144" y="1920"/>
                  <a:ext cx="2306" cy="640"/>
                </a:xfrm>
                <a:prstGeom prst="ellipse">
                  <a:avLst/>
                </a:prstGeom>
                <a:solidFill>
                  <a:srgbClr val="66CCFF">
                    <a:alpha val="50195"/>
                  </a:srgbClr>
                </a:solidFill>
                <a:ln w="9525">
                  <a:solidFill>
                    <a:srgbClr val="66FFF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106" name="Rectangle 80">
                  <a:extLst>
                    <a:ext uri="{FF2B5EF4-FFF2-40B4-BE49-F238E27FC236}">
                      <a16:creationId xmlns:a16="http://schemas.microsoft.com/office/drawing/2014/main" id="{E3A0234A-9CF6-FFD5-7DFB-C6B36F448C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White">
                <a:xfrm>
                  <a:off x="144" y="1920"/>
                  <a:ext cx="2400" cy="36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00" name="Group 81">
                <a:extLst>
                  <a:ext uri="{FF2B5EF4-FFF2-40B4-BE49-F238E27FC236}">
                    <a16:creationId xmlns:a16="http://schemas.microsoft.com/office/drawing/2014/main" id="{F00768CB-0F3A-A474-5CA0-C4586E0B9B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6" y="720"/>
                <a:ext cx="96" cy="96"/>
                <a:chOff x="1968" y="816"/>
                <a:chExt cx="96" cy="96"/>
              </a:xfrm>
            </p:grpSpPr>
            <p:sp>
              <p:nvSpPr>
                <p:cNvPr id="101" name="Line 82">
                  <a:extLst>
                    <a:ext uri="{FF2B5EF4-FFF2-40B4-BE49-F238E27FC236}">
                      <a16:creationId xmlns:a16="http://schemas.microsoft.com/office/drawing/2014/main" id="{9D098DF5-740D-C75A-5FBF-A035068225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1968" y="816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102" name="Line 83">
                  <a:extLst>
                    <a:ext uri="{FF2B5EF4-FFF2-40B4-BE49-F238E27FC236}">
                      <a16:creationId xmlns:a16="http://schemas.microsoft.com/office/drawing/2014/main" id="{7FADC076-E1A8-6B4A-B509-4BA1881B8F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2016" y="864"/>
                  <a:ext cx="48" cy="48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  <p:sp>
              <p:nvSpPr>
                <p:cNvPr id="103" name="Line 84">
                  <a:extLst>
                    <a:ext uri="{FF2B5EF4-FFF2-40B4-BE49-F238E27FC236}">
                      <a16:creationId xmlns:a16="http://schemas.microsoft.com/office/drawing/2014/main" id="{D468EDF9-F0BA-18BE-8C85-E807B92750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blackWhite">
                <a:xfrm flipV="1">
                  <a:off x="1968" y="816"/>
                  <a:ext cx="96" cy="96"/>
                </a:xfrm>
                <a:prstGeom prst="line">
                  <a:avLst/>
                </a:prstGeom>
                <a:noFill/>
                <a:ln w="9525">
                  <a:solidFill>
                    <a:srgbClr val="FFFF99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latin typeface="黑体" panose="02010609060101010101" pitchFamily="49" charset="-122"/>
                  </a:endParaRPr>
                </a:p>
              </p:txBody>
            </p:sp>
          </p:grpSp>
        </p:grpSp>
        <p:sp>
          <p:nvSpPr>
            <p:cNvPr id="98" name="Text Box 85">
              <a:extLst>
                <a:ext uri="{FF2B5EF4-FFF2-40B4-BE49-F238E27FC236}">
                  <a16:creationId xmlns:a16="http://schemas.microsoft.com/office/drawing/2014/main" id="{591D92D3-25A7-B870-6F4A-31656C2743FE}"/>
                </a:ext>
              </a:extLst>
            </p:cNvPr>
            <p:cNvSpPr txBox="1">
              <a:spLocks noChangeArrowheads="1"/>
            </p:cNvSpPr>
            <p:nvPr/>
          </p:nvSpPr>
          <p:spPr bwMode="blackWhite">
            <a:xfrm>
              <a:off x="2208" y="609"/>
              <a:ext cx="819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r>
                <a:rPr lang="zh-CN" altLang="en-US" sz="2333">
                  <a:latin typeface="黑体" panose="02010609060101010101" pitchFamily="49" charset="-122"/>
                  <a:ea typeface="黑体" panose="02010609060101010101" pitchFamily="49" charset="-122"/>
                </a:rPr>
                <a:t>被检体</a:t>
              </a:r>
            </a:p>
          </p:txBody>
        </p:sp>
      </p:grpSp>
      <p:grpSp>
        <p:nvGrpSpPr>
          <p:cNvPr id="107" name="Group 91">
            <a:extLst>
              <a:ext uri="{FF2B5EF4-FFF2-40B4-BE49-F238E27FC236}">
                <a16:creationId xmlns:a16="http://schemas.microsoft.com/office/drawing/2014/main" id="{4B2EC485-27BE-0752-43C7-A935DB3898D2}"/>
              </a:ext>
            </a:extLst>
          </p:cNvPr>
          <p:cNvGrpSpPr>
            <a:grpSpLocks/>
          </p:cNvGrpSpPr>
          <p:nvPr/>
        </p:nvGrpSpPr>
        <p:grpSpPr bwMode="auto">
          <a:xfrm>
            <a:off x="5970002" y="4118399"/>
            <a:ext cx="1383770" cy="638969"/>
            <a:chOff x="662" y="124"/>
            <a:chExt cx="1046" cy="483"/>
          </a:xfrm>
        </p:grpSpPr>
        <p:sp>
          <p:nvSpPr>
            <p:cNvPr id="108" name="Text Box 92">
              <a:extLst>
                <a:ext uri="{FF2B5EF4-FFF2-40B4-BE49-F238E27FC236}">
                  <a16:creationId xmlns:a16="http://schemas.microsoft.com/office/drawing/2014/main" id="{D431DCC0-D925-8276-B83F-1AE3E8E85FFF}"/>
                </a:ext>
              </a:extLst>
            </p:cNvPr>
            <p:cNvSpPr txBox="1">
              <a:spLocks noChangeArrowheads="1"/>
            </p:cNvSpPr>
            <p:nvPr/>
          </p:nvSpPr>
          <p:spPr bwMode="blackWhite">
            <a:xfrm>
              <a:off x="662" y="124"/>
              <a:ext cx="1046" cy="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1pPr>
              <a:lvl2pPr marL="742950" indent="-28575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2pPr>
              <a:lvl3pPr marL="11430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3pPr>
              <a:lvl4pPr marL="16002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4pPr>
              <a:lvl5pPr marL="2057400" indent="-228600" eaLnBrk="0" hangingPunct="0"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>
                  <a:solidFill>
                    <a:schemeClr val="tx1"/>
                  </a:solidFill>
                  <a:latin typeface="Times New Roman" pitchFamily="18" charset="0"/>
                  <a:ea typeface="黑体" pitchFamily="2" charset="-122"/>
                </a:defRPr>
              </a:lvl9pPr>
            </a:lstStyle>
            <a:p>
              <a:pPr eaLnBrk="1" hangingPunct="1"/>
              <a:r>
                <a:rPr lang="zh-CN" altLang="en-US" sz="2333" dirty="0">
                  <a:latin typeface="黑体" panose="02010609060101010101" pitchFamily="49" charset="-122"/>
                  <a:ea typeface="黑体" panose="02010609060101010101" pitchFamily="49" charset="-122"/>
                </a:rPr>
                <a:t>标准透镜</a:t>
              </a:r>
            </a:p>
          </p:txBody>
        </p:sp>
        <p:sp>
          <p:nvSpPr>
            <p:cNvPr id="109" name="Line 93">
              <a:extLst>
                <a:ext uri="{FF2B5EF4-FFF2-40B4-BE49-F238E27FC236}">
                  <a16:creationId xmlns:a16="http://schemas.microsoft.com/office/drawing/2014/main" id="{B3AF07D5-3538-3861-9695-42A1310BE0C9}"/>
                </a:ext>
              </a:extLst>
            </p:cNvPr>
            <p:cNvSpPr>
              <a:spLocks noChangeShapeType="1"/>
            </p:cNvSpPr>
            <p:nvPr/>
          </p:nvSpPr>
          <p:spPr bwMode="blackWhite">
            <a:xfrm flipV="1">
              <a:off x="1170" y="415"/>
              <a:ext cx="48" cy="192"/>
            </a:xfrm>
            <a:prstGeom prst="lin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latin typeface="黑体" panose="02010609060101010101" pitchFamily="49" charset="-122"/>
              </a:endParaRPr>
            </a:p>
          </p:txBody>
        </p:sp>
      </p:grpSp>
      <p:sp>
        <p:nvSpPr>
          <p:cNvPr id="110" name="Freeform 94">
            <a:extLst>
              <a:ext uri="{FF2B5EF4-FFF2-40B4-BE49-F238E27FC236}">
                <a16:creationId xmlns:a16="http://schemas.microsoft.com/office/drawing/2014/main" id="{3BD83B0A-7BEE-01EC-57FB-7609A26B6583}"/>
              </a:ext>
            </a:extLst>
          </p:cNvPr>
          <p:cNvSpPr>
            <a:spLocks/>
          </p:cNvSpPr>
          <p:nvPr/>
        </p:nvSpPr>
        <p:spPr bwMode="blackWhite">
          <a:xfrm>
            <a:off x="7104195" y="4938409"/>
            <a:ext cx="740833" cy="63500"/>
          </a:xfrm>
          <a:custGeom>
            <a:avLst/>
            <a:gdLst>
              <a:gd name="T0" fmla="*/ 2147483647 w 560"/>
              <a:gd name="T1" fmla="*/ 2147483647 h 56"/>
              <a:gd name="T2" fmla="*/ 2147483647 w 560"/>
              <a:gd name="T3" fmla="*/ 2147483647 h 56"/>
              <a:gd name="T4" fmla="*/ 2147483647 w 560"/>
              <a:gd name="T5" fmla="*/ 0 h 56"/>
              <a:gd name="T6" fmla="*/ 2147483647 w 560"/>
              <a:gd name="T7" fmla="*/ 2147483647 h 56"/>
              <a:gd name="T8" fmla="*/ 0 60000 65536"/>
              <a:gd name="T9" fmla="*/ 0 60000 65536"/>
              <a:gd name="T10" fmla="*/ 0 60000 65536"/>
              <a:gd name="T11" fmla="*/ 0 60000 65536"/>
              <a:gd name="T12" fmla="*/ 0 w 560"/>
              <a:gd name="T13" fmla="*/ 0 h 56"/>
              <a:gd name="T14" fmla="*/ 560 w 560"/>
              <a:gd name="T15" fmla="*/ 56 h 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0" h="56">
                <a:moveTo>
                  <a:pt x="40" y="48"/>
                </a:moveTo>
                <a:cubicBezTo>
                  <a:pt x="80" y="56"/>
                  <a:pt x="480" y="56"/>
                  <a:pt x="520" y="48"/>
                </a:cubicBezTo>
                <a:cubicBezTo>
                  <a:pt x="560" y="40"/>
                  <a:pt x="360" y="0"/>
                  <a:pt x="280" y="0"/>
                </a:cubicBezTo>
                <a:cubicBezTo>
                  <a:pt x="200" y="0"/>
                  <a:pt x="0" y="40"/>
                  <a:pt x="40" y="48"/>
                </a:cubicBezTo>
                <a:close/>
              </a:path>
            </a:pathLst>
          </a:custGeom>
          <a:solidFill>
            <a:schemeClr val="folHlink">
              <a:alpha val="50195"/>
            </a:schemeClr>
          </a:solidFill>
          <a:ln w="9525">
            <a:solidFill>
              <a:srgbClr val="99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333"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344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1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6CAF5913-021E-F014-D997-703B1A94A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0" t="6477" r="7137" b="5502"/>
          <a:stretch/>
        </p:blipFill>
        <p:spPr>
          <a:xfrm>
            <a:off x="1857969" y="3048323"/>
            <a:ext cx="1864700" cy="186438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D344E4E-F501-B8CD-B42C-BF6AA5931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94" t="9239" r="4611" b="20720"/>
          <a:stretch/>
        </p:blipFill>
        <p:spPr>
          <a:xfrm>
            <a:off x="1857969" y="1278708"/>
            <a:ext cx="5272847" cy="157879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4756C6-3AE2-283F-F3A3-A9561E908256}"/>
              </a:ext>
            </a:extLst>
          </p:cNvPr>
          <p:cNvSpPr txBox="1"/>
          <p:nvPr/>
        </p:nvSpPr>
        <p:spPr>
          <a:xfrm>
            <a:off x="1809792" y="561957"/>
            <a:ext cx="4845327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buClr>
                <a:schemeClr val="tx2"/>
              </a:buClr>
            </a:pPr>
            <a:r>
              <a:rPr lang="zh-CN" altLang="en-US" sz="2333" dirty="0">
                <a:solidFill>
                  <a:schemeClr val="accent2"/>
                </a:solidFill>
              </a:rPr>
              <a:t>应用</a:t>
            </a:r>
            <a:r>
              <a:rPr lang="en-US" altLang="zh-CN" sz="2333" dirty="0">
                <a:solidFill>
                  <a:schemeClr val="accent2"/>
                </a:solidFill>
              </a:rPr>
              <a:t>4</a:t>
            </a:r>
            <a:r>
              <a:rPr lang="zh-CN" altLang="en-US" sz="2333" dirty="0">
                <a:solidFill>
                  <a:schemeClr val="accent2"/>
                </a:solidFill>
              </a:rPr>
              <a:t>：</a:t>
            </a:r>
            <a:r>
              <a:rPr lang="zh-CN" altLang="en-US" sz="2333" dirty="0">
                <a:solidFill>
                  <a:srgbClr val="FF0000"/>
                </a:solidFill>
              </a:rPr>
              <a:t>研究机械零件内应力的分布</a:t>
            </a:r>
            <a:endParaRPr lang="en-US" altLang="zh-CN" sz="2333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6CD3AC-BFC1-574F-09BB-CE38BA6F4B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96" t="55705" r="43569" b="6106"/>
          <a:stretch/>
        </p:blipFill>
        <p:spPr>
          <a:xfrm>
            <a:off x="4031940" y="3155000"/>
            <a:ext cx="3132348" cy="16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1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0BE20-215D-C99C-D72C-2E80C3CC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767" y="559803"/>
            <a:ext cx="4583100" cy="419800"/>
          </a:xfrm>
        </p:spPr>
        <p:txBody>
          <a:bodyPr/>
          <a:lstStyle/>
          <a:p>
            <a:pPr algn="l"/>
            <a:r>
              <a:rPr lang="zh-CN" altLang="en-US" sz="2333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为什么要强调</a:t>
            </a:r>
            <a:r>
              <a:rPr lang="en-US" altLang="zh-CN" sz="2333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zh-CN" altLang="en-US" sz="2333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薄膜</a:t>
            </a:r>
            <a:r>
              <a:rPr lang="en-US" altLang="zh-CN" sz="2333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zh-CN" altLang="en-US" sz="2333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干涉 ？</a:t>
            </a:r>
          </a:p>
        </p:txBody>
      </p:sp>
      <p:sp>
        <p:nvSpPr>
          <p:cNvPr id="30" name="AutoShape 12">
            <a:extLst>
              <a:ext uri="{FF2B5EF4-FFF2-40B4-BE49-F238E27FC236}">
                <a16:creationId xmlns:a16="http://schemas.microsoft.com/office/drawing/2014/main" id="{B2CE9869-7EC2-158D-090D-88016FF50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607" y="452745"/>
            <a:ext cx="1200133" cy="633919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DFFD2"/>
              </a:gs>
              <a:gs pos="50000">
                <a:schemeClr val="bg1"/>
              </a:gs>
              <a:gs pos="100000">
                <a:srgbClr val="EDFFD2"/>
              </a:gs>
            </a:gsLst>
            <a:lin ang="5400000" scaled="1"/>
          </a:gradFill>
          <a:ln w="6350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5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讨论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F914331-7507-0127-4B64-5259A854B1BE}"/>
              </a:ext>
            </a:extLst>
          </p:cNvPr>
          <p:cNvSpPr txBox="1"/>
          <p:nvPr/>
        </p:nvSpPr>
        <p:spPr>
          <a:xfrm>
            <a:off x="1402869" y="3479002"/>
            <a:ext cx="6706593" cy="1101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333" dirty="0">
                <a:solidFill>
                  <a:srgbClr val="FF0000"/>
                </a:solidFill>
              </a:rPr>
              <a:t>相干长度 </a:t>
            </a:r>
            <a:r>
              <a:rPr lang="zh-CN" altLang="en-US" sz="2333" dirty="0"/>
              <a:t>：光波列能相干的</a:t>
            </a:r>
            <a:r>
              <a:rPr lang="zh-CN" altLang="en-US" sz="2333" dirty="0">
                <a:solidFill>
                  <a:srgbClr val="FF0000"/>
                </a:solidFill>
              </a:rPr>
              <a:t>最大光程差</a:t>
            </a:r>
            <a:r>
              <a:rPr lang="zh-CN" altLang="en-US" sz="2333" dirty="0"/>
              <a:t>，可视为一个光波列长度。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89C04BFB-1972-7780-34DC-A640F15E96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83"/>
          <a:stretch/>
        </p:blipFill>
        <p:spPr>
          <a:xfrm>
            <a:off x="2017292" y="1675700"/>
            <a:ext cx="4992217" cy="2027406"/>
          </a:xfrm>
          <a:prstGeom prst="rect">
            <a:avLst/>
          </a:prstGeom>
        </p:spPr>
      </p:pic>
      <p:grpSp>
        <p:nvGrpSpPr>
          <p:cNvPr id="45" name="Group 46">
            <a:extLst>
              <a:ext uri="{FF2B5EF4-FFF2-40B4-BE49-F238E27FC236}">
                <a16:creationId xmlns:a16="http://schemas.microsoft.com/office/drawing/2014/main" id="{9E8AB8DB-FA97-2C10-120D-64FC954DD869}"/>
              </a:ext>
            </a:extLst>
          </p:cNvPr>
          <p:cNvGrpSpPr>
            <a:grpSpLocks/>
          </p:cNvGrpSpPr>
          <p:nvPr/>
        </p:nvGrpSpPr>
        <p:grpSpPr bwMode="auto">
          <a:xfrm>
            <a:off x="3983230" y="2977513"/>
            <a:ext cx="780087" cy="420047"/>
            <a:chOff x="3888" y="1584"/>
            <a:chExt cx="1200" cy="560"/>
          </a:xfrm>
        </p:grpSpPr>
        <p:grpSp>
          <p:nvGrpSpPr>
            <p:cNvPr id="46" name="Group 47">
              <a:extLst>
                <a:ext uri="{FF2B5EF4-FFF2-40B4-BE49-F238E27FC236}">
                  <a16:creationId xmlns:a16="http://schemas.microsoft.com/office/drawing/2014/main" id="{670E62C5-2107-BF4D-09E6-531F9CE154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6" y="1584"/>
              <a:ext cx="1152" cy="240"/>
              <a:chOff x="3936" y="1584"/>
              <a:chExt cx="1152" cy="240"/>
            </a:xfrm>
          </p:grpSpPr>
          <p:grpSp>
            <p:nvGrpSpPr>
              <p:cNvPr id="52" name="Group 48">
                <a:extLst>
                  <a:ext uri="{FF2B5EF4-FFF2-40B4-BE49-F238E27FC236}">
                    <a16:creationId xmlns:a16="http://schemas.microsoft.com/office/drawing/2014/main" id="{F9DECCE5-B9A2-6CA9-B916-65E58BDEA0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36" y="1584"/>
                <a:ext cx="576" cy="240"/>
                <a:chOff x="3936" y="1584"/>
                <a:chExt cx="863" cy="264"/>
              </a:xfrm>
            </p:grpSpPr>
            <p:sp>
              <p:nvSpPr>
                <p:cNvPr id="57" name="Freeform 49">
                  <a:extLst>
                    <a:ext uri="{FF2B5EF4-FFF2-40B4-BE49-F238E27FC236}">
                      <a16:creationId xmlns:a16="http://schemas.microsoft.com/office/drawing/2014/main" id="{A2747760-F86E-93B5-1268-E69E862DC8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584"/>
                  <a:ext cx="287" cy="264"/>
                </a:xfrm>
                <a:custGeom>
                  <a:avLst/>
                  <a:gdLst>
                    <a:gd name="T0" fmla="*/ 0 w 183"/>
                    <a:gd name="T1" fmla="*/ 138 h 264"/>
                    <a:gd name="T2" fmla="*/ 1702038855 w 183"/>
                    <a:gd name="T3" fmla="*/ 112 h 264"/>
                    <a:gd name="T4" fmla="*/ 2147483646 w 183"/>
                    <a:gd name="T5" fmla="*/ 147 h 264"/>
                    <a:gd name="T6" fmla="*/ 0 60000 65536"/>
                    <a:gd name="T7" fmla="*/ 0 60000 65536"/>
                    <a:gd name="T8" fmla="*/ 0 60000 65536"/>
                    <a:gd name="T9" fmla="*/ 0 w 183"/>
                    <a:gd name="T10" fmla="*/ 0 h 264"/>
                    <a:gd name="T11" fmla="*/ 183 w 183"/>
                    <a:gd name="T12" fmla="*/ 264 h 26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Freeform 50">
                  <a:extLst>
                    <a:ext uri="{FF2B5EF4-FFF2-40B4-BE49-F238E27FC236}">
                      <a16:creationId xmlns:a16="http://schemas.microsoft.com/office/drawing/2014/main" id="{F3EDFE5A-A674-8EE0-2216-781F1FF9E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1584"/>
                  <a:ext cx="287" cy="264"/>
                </a:xfrm>
                <a:custGeom>
                  <a:avLst/>
                  <a:gdLst>
                    <a:gd name="T0" fmla="*/ 0 w 183"/>
                    <a:gd name="T1" fmla="*/ 138 h 264"/>
                    <a:gd name="T2" fmla="*/ 1702038855 w 183"/>
                    <a:gd name="T3" fmla="*/ 112 h 264"/>
                    <a:gd name="T4" fmla="*/ 2147483646 w 183"/>
                    <a:gd name="T5" fmla="*/ 147 h 264"/>
                    <a:gd name="T6" fmla="*/ 0 60000 65536"/>
                    <a:gd name="T7" fmla="*/ 0 60000 65536"/>
                    <a:gd name="T8" fmla="*/ 0 60000 65536"/>
                    <a:gd name="T9" fmla="*/ 0 w 183"/>
                    <a:gd name="T10" fmla="*/ 0 h 264"/>
                    <a:gd name="T11" fmla="*/ 183 w 183"/>
                    <a:gd name="T12" fmla="*/ 264 h 26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Freeform 51">
                  <a:extLst>
                    <a:ext uri="{FF2B5EF4-FFF2-40B4-BE49-F238E27FC236}">
                      <a16:creationId xmlns:a16="http://schemas.microsoft.com/office/drawing/2014/main" id="{3BB5FE3B-D9CF-3082-CE7F-82A355024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2" y="1584"/>
                  <a:ext cx="287" cy="264"/>
                </a:xfrm>
                <a:custGeom>
                  <a:avLst/>
                  <a:gdLst>
                    <a:gd name="T0" fmla="*/ 0 w 183"/>
                    <a:gd name="T1" fmla="*/ 138 h 264"/>
                    <a:gd name="T2" fmla="*/ 1702038855 w 183"/>
                    <a:gd name="T3" fmla="*/ 112 h 264"/>
                    <a:gd name="T4" fmla="*/ 2147483646 w 183"/>
                    <a:gd name="T5" fmla="*/ 147 h 264"/>
                    <a:gd name="T6" fmla="*/ 0 60000 65536"/>
                    <a:gd name="T7" fmla="*/ 0 60000 65536"/>
                    <a:gd name="T8" fmla="*/ 0 60000 65536"/>
                    <a:gd name="T9" fmla="*/ 0 w 183"/>
                    <a:gd name="T10" fmla="*/ 0 h 264"/>
                    <a:gd name="T11" fmla="*/ 183 w 183"/>
                    <a:gd name="T12" fmla="*/ 264 h 26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2A7C07A-421F-8EF2-02B5-B3F9C20FE5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12" y="1584"/>
                <a:ext cx="576" cy="240"/>
                <a:chOff x="3936" y="1584"/>
                <a:chExt cx="863" cy="264"/>
              </a:xfrm>
            </p:grpSpPr>
            <p:sp>
              <p:nvSpPr>
                <p:cNvPr id="54" name="Freeform 53">
                  <a:extLst>
                    <a:ext uri="{FF2B5EF4-FFF2-40B4-BE49-F238E27FC236}">
                      <a16:creationId xmlns:a16="http://schemas.microsoft.com/office/drawing/2014/main" id="{3B5319C0-DDCB-BC5D-1A4A-47A49AFD3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1584"/>
                  <a:ext cx="287" cy="264"/>
                </a:xfrm>
                <a:custGeom>
                  <a:avLst/>
                  <a:gdLst>
                    <a:gd name="T0" fmla="*/ 0 w 183"/>
                    <a:gd name="T1" fmla="*/ 138 h 264"/>
                    <a:gd name="T2" fmla="*/ 1702038855 w 183"/>
                    <a:gd name="T3" fmla="*/ 112 h 264"/>
                    <a:gd name="T4" fmla="*/ 2147483646 w 183"/>
                    <a:gd name="T5" fmla="*/ 147 h 264"/>
                    <a:gd name="T6" fmla="*/ 0 60000 65536"/>
                    <a:gd name="T7" fmla="*/ 0 60000 65536"/>
                    <a:gd name="T8" fmla="*/ 0 60000 65536"/>
                    <a:gd name="T9" fmla="*/ 0 w 183"/>
                    <a:gd name="T10" fmla="*/ 0 h 264"/>
                    <a:gd name="T11" fmla="*/ 183 w 183"/>
                    <a:gd name="T12" fmla="*/ 264 h 26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Freeform 54">
                  <a:extLst>
                    <a:ext uri="{FF2B5EF4-FFF2-40B4-BE49-F238E27FC236}">
                      <a16:creationId xmlns:a16="http://schemas.microsoft.com/office/drawing/2014/main" id="{620EF1E6-B359-1550-A381-1D486D6FC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4" y="1584"/>
                  <a:ext cx="287" cy="264"/>
                </a:xfrm>
                <a:custGeom>
                  <a:avLst/>
                  <a:gdLst>
                    <a:gd name="T0" fmla="*/ 0 w 183"/>
                    <a:gd name="T1" fmla="*/ 138 h 264"/>
                    <a:gd name="T2" fmla="*/ 1702038855 w 183"/>
                    <a:gd name="T3" fmla="*/ 112 h 264"/>
                    <a:gd name="T4" fmla="*/ 2147483646 w 183"/>
                    <a:gd name="T5" fmla="*/ 147 h 264"/>
                    <a:gd name="T6" fmla="*/ 0 60000 65536"/>
                    <a:gd name="T7" fmla="*/ 0 60000 65536"/>
                    <a:gd name="T8" fmla="*/ 0 60000 65536"/>
                    <a:gd name="T9" fmla="*/ 0 w 183"/>
                    <a:gd name="T10" fmla="*/ 0 h 264"/>
                    <a:gd name="T11" fmla="*/ 183 w 183"/>
                    <a:gd name="T12" fmla="*/ 264 h 26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0623F7C9-BE56-7E5A-AAC1-27AF03D6C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2" y="1584"/>
                  <a:ext cx="287" cy="264"/>
                </a:xfrm>
                <a:custGeom>
                  <a:avLst/>
                  <a:gdLst>
                    <a:gd name="T0" fmla="*/ 0 w 183"/>
                    <a:gd name="T1" fmla="*/ 138 h 264"/>
                    <a:gd name="T2" fmla="*/ 1702038855 w 183"/>
                    <a:gd name="T3" fmla="*/ 112 h 264"/>
                    <a:gd name="T4" fmla="*/ 2147483646 w 183"/>
                    <a:gd name="T5" fmla="*/ 147 h 264"/>
                    <a:gd name="T6" fmla="*/ 0 60000 65536"/>
                    <a:gd name="T7" fmla="*/ 0 60000 65536"/>
                    <a:gd name="T8" fmla="*/ 0 60000 65536"/>
                    <a:gd name="T9" fmla="*/ 0 w 183"/>
                    <a:gd name="T10" fmla="*/ 0 h 264"/>
                    <a:gd name="T11" fmla="*/ 183 w 183"/>
                    <a:gd name="T12" fmla="*/ 264 h 26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3" h="264">
                      <a:moveTo>
                        <a:pt x="0" y="138"/>
                      </a:moveTo>
                      <a:cubicBezTo>
                        <a:pt x="0" y="140"/>
                        <a:pt x="61" y="264"/>
                        <a:pt x="100" y="112"/>
                      </a:cubicBezTo>
                      <a:cubicBezTo>
                        <a:pt x="144" y="0"/>
                        <a:pt x="183" y="147"/>
                        <a:pt x="183" y="147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7" name="Line 56">
              <a:extLst>
                <a:ext uri="{FF2B5EF4-FFF2-40B4-BE49-F238E27FC236}">
                  <a16:creationId xmlns:a16="http://schemas.microsoft.com/office/drawing/2014/main" id="{3FD7E037-DF77-97D0-39DB-780C8A36D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77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cs typeface="Times New Roman" panose="02020603050405020304" pitchFamily="18" charset="0"/>
              </a:endParaRPr>
            </a:p>
          </p:txBody>
        </p:sp>
        <p:sp>
          <p:nvSpPr>
            <p:cNvPr id="48" name="Line 57">
              <a:extLst>
                <a:ext uri="{FF2B5EF4-FFF2-40B4-BE49-F238E27FC236}">
                  <a16:creationId xmlns:a16="http://schemas.microsoft.com/office/drawing/2014/main" id="{69767554-12BA-7091-8E07-C39CEDD833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177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cs typeface="Times New Roman" panose="02020603050405020304" pitchFamily="18" charset="0"/>
              </a:endParaRPr>
            </a:p>
          </p:txBody>
        </p:sp>
        <p:sp>
          <p:nvSpPr>
            <p:cNvPr id="49" name="Line 58">
              <a:extLst>
                <a:ext uri="{FF2B5EF4-FFF2-40B4-BE49-F238E27FC236}">
                  <a16:creationId xmlns:a16="http://schemas.microsoft.com/office/drawing/2014/main" id="{D15BD079-15F8-9E66-0FD4-CD54D2AB4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920"/>
              <a:ext cx="5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cs typeface="Times New Roman" panose="02020603050405020304" pitchFamily="18" charset="0"/>
              </a:endParaRPr>
            </a:p>
          </p:txBody>
        </p:sp>
        <p:sp>
          <p:nvSpPr>
            <p:cNvPr id="50" name="Line 59">
              <a:extLst>
                <a:ext uri="{FF2B5EF4-FFF2-40B4-BE49-F238E27FC236}">
                  <a16:creationId xmlns:a16="http://schemas.microsoft.com/office/drawing/2014/main" id="{8F59BAB8-DE1E-6891-EFFC-7039F0CE5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22" y="192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333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" name="Object 60">
              <a:extLst>
                <a:ext uri="{FF2B5EF4-FFF2-40B4-BE49-F238E27FC236}">
                  <a16:creationId xmlns:a16="http://schemas.microsoft.com/office/drawing/2014/main" id="{97EBA4BE-BC11-DACE-EC6A-2AA63712EE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71" y="1930"/>
            <a:ext cx="607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07960" imgH="177480" progId="Equation.DSMT4">
                    <p:embed/>
                  </p:oleObj>
                </mc:Choice>
                <mc:Fallback>
                  <p:oleObj name="Equation" r:id="rId4" imgW="507960" imgH="177480" progId="Equation.DSMT4">
                    <p:embed/>
                    <p:pic>
                      <p:nvPicPr>
                        <p:cNvPr id="51" name="Object 60">
                          <a:extLst>
                            <a:ext uri="{FF2B5EF4-FFF2-40B4-BE49-F238E27FC236}">
                              <a16:creationId xmlns:a16="http://schemas.microsoft.com/office/drawing/2014/main" id="{97EBA4BE-BC11-DACE-EC6A-2AA63712EE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1" y="1930"/>
                          <a:ext cx="607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CB1996EE-FE5F-F2A9-44E4-0B951CE430BE}"/>
              </a:ext>
            </a:extLst>
          </p:cNvPr>
          <p:cNvSpPr txBox="1"/>
          <p:nvPr/>
        </p:nvSpPr>
        <p:spPr>
          <a:xfrm>
            <a:off x="1838274" y="1098999"/>
            <a:ext cx="5447043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333" dirty="0">
                <a:solidFill>
                  <a:schemeClr val="tx2"/>
                </a:solidFill>
                <a:cs typeface="Times New Roman" panose="02020603050405020304" pitchFamily="18" charset="0"/>
              </a:rPr>
              <a:t>相干时间</a:t>
            </a:r>
            <a:r>
              <a:rPr lang="en-US" altLang="zh-CN" sz="2333" dirty="0"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333" i="1" dirty="0">
                <a:cs typeface="Times New Roman" panose="02020603050405020304" pitchFamily="18" charset="0"/>
              </a:rPr>
              <a:t>t</a:t>
            </a:r>
            <a:r>
              <a:rPr lang="zh-CN" altLang="en-US" sz="2333" i="1" dirty="0">
                <a:cs typeface="Times New Roman" panose="02020603050405020304" pitchFamily="18" charset="0"/>
              </a:rPr>
              <a:t>：</a:t>
            </a:r>
            <a:r>
              <a:rPr lang="zh-CN" altLang="zh-CN" sz="2333" dirty="0">
                <a:cs typeface="Times New Roman" panose="02020603050405020304" pitchFamily="18" charset="0"/>
              </a:rPr>
              <a:t>原子一次发光的时间</a:t>
            </a:r>
            <a:r>
              <a:rPr lang="zh-CN" altLang="en-US" sz="2333" dirty="0"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2FE87-4EB7-682A-7D8E-B4F325AFE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06" y="1052780"/>
            <a:ext cx="4137308" cy="205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C5ECA08-CF17-97AE-8149-455A27CDF563}"/>
              </a:ext>
            </a:extLst>
          </p:cNvPr>
          <p:cNvGrpSpPr/>
          <p:nvPr/>
        </p:nvGrpSpPr>
        <p:grpSpPr>
          <a:xfrm>
            <a:off x="4307693" y="4129384"/>
            <a:ext cx="1344427" cy="1392412"/>
            <a:chOff x="107576" y="3414933"/>
            <a:chExt cx="2265830" cy="234450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CD21F6E-EE12-A901-5309-936C3CBB869E}"/>
                </a:ext>
              </a:extLst>
            </p:cNvPr>
            <p:cNvGrpSpPr/>
            <p:nvPr/>
          </p:nvGrpSpPr>
          <p:grpSpPr>
            <a:xfrm>
              <a:off x="107576" y="3414933"/>
              <a:ext cx="2265830" cy="2344507"/>
              <a:chOff x="107576" y="4316506"/>
              <a:chExt cx="2265830" cy="2344507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B867303D-517B-BDD4-8D14-7D0BD3BA75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45316" r="79350"/>
              <a:stretch/>
            </p:blipFill>
            <p:spPr>
              <a:xfrm>
                <a:off x="107576" y="4316506"/>
                <a:ext cx="2265830" cy="2344507"/>
              </a:xfrm>
              <a:prstGeom prst="rect">
                <a:avLst/>
              </a:prstGeom>
            </p:spPr>
          </p:pic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4AE74B59-509A-86B0-5907-6D577AAE3C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1124" y="5112549"/>
                <a:ext cx="759758" cy="1375657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79E0B14-51C3-6FCA-222D-967CF3D4B7E9}"/>
                </a:ext>
              </a:extLst>
            </p:cNvPr>
            <p:cNvSpPr txBox="1"/>
            <p:nvPr/>
          </p:nvSpPr>
          <p:spPr bwMode="auto">
            <a:xfrm>
              <a:off x="1042931" y="3414933"/>
              <a:ext cx="1330475" cy="533870"/>
            </a:xfrm>
            <a:prstGeom prst="rect">
              <a:avLst/>
            </a:prstGeom>
            <a:solidFill>
              <a:srgbClr val="FDFEFE"/>
            </a:solidFill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174986" indent="-174986">
                <a:lnSpc>
                  <a:spcPct val="120000"/>
                </a:lnSpc>
                <a:buClr>
                  <a:srgbClr val="C00000"/>
                </a:buClr>
                <a:buFont typeface="Arial" panose="020B0604020202020204" pitchFamily="34" charset="0"/>
                <a:buChar char="•"/>
              </a:pPr>
              <a:r>
                <a:rPr lang="zh-CN" altLang="en-US" sz="1667" dirty="0"/>
                <a:t>薄膜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D752E91-B7F2-8D94-D2C2-C58D46A3B3D1}"/>
              </a:ext>
            </a:extLst>
          </p:cNvPr>
          <p:cNvGrpSpPr/>
          <p:nvPr/>
        </p:nvGrpSpPr>
        <p:grpSpPr>
          <a:xfrm>
            <a:off x="5856396" y="4062678"/>
            <a:ext cx="1428921" cy="1574567"/>
            <a:chOff x="2409637" y="3402234"/>
            <a:chExt cx="3265022" cy="3258779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60473F22-01D6-D4D0-E2E1-9B2DFE843F51}"/>
                </a:ext>
              </a:extLst>
            </p:cNvPr>
            <p:cNvGrpSpPr/>
            <p:nvPr/>
          </p:nvGrpSpPr>
          <p:grpSpPr>
            <a:xfrm>
              <a:off x="2409637" y="3402234"/>
              <a:ext cx="3265022" cy="3258779"/>
              <a:chOff x="2409637" y="3402234"/>
              <a:chExt cx="3265022" cy="3258779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0DD5505-4D1C-D312-0BDF-A455E687E9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5147" t="24287" r="15196"/>
              <a:stretch/>
            </p:blipFill>
            <p:spPr>
              <a:xfrm>
                <a:off x="2409637" y="3414933"/>
                <a:ext cx="3254189" cy="3246080"/>
              </a:xfrm>
              <a:prstGeom prst="rect">
                <a:avLst/>
              </a:prstGeom>
            </p:spPr>
          </p:pic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8499B4F3-5F2A-F1F0-B215-E088F76AA6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084" y="3747308"/>
                <a:ext cx="1591981" cy="2740898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E423B5DD-11E1-02ED-2E95-251F9DA052F9}"/>
                  </a:ext>
                </a:extLst>
              </p:cNvPr>
              <p:cNvSpPr/>
              <p:nvPr/>
            </p:nvSpPr>
            <p:spPr>
              <a:xfrm>
                <a:off x="4081182" y="3402234"/>
                <a:ext cx="1593477" cy="1842867"/>
              </a:xfrm>
              <a:custGeom>
                <a:avLst/>
                <a:gdLst>
                  <a:gd name="connsiteX0" fmla="*/ 0 w 1593477"/>
                  <a:gd name="connsiteY0" fmla="*/ 208430 h 2218765"/>
                  <a:gd name="connsiteX1" fmla="*/ 0 w 1593477"/>
                  <a:gd name="connsiteY1" fmla="*/ 208430 h 2218765"/>
                  <a:gd name="connsiteX2" fmla="*/ 53789 w 1593477"/>
                  <a:gd name="connsiteY2" fmla="*/ 1674159 h 2218765"/>
                  <a:gd name="connsiteX3" fmla="*/ 383242 w 1593477"/>
                  <a:gd name="connsiteY3" fmla="*/ 1653989 h 2218765"/>
                  <a:gd name="connsiteX4" fmla="*/ 168089 w 1593477"/>
                  <a:gd name="connsiteY4" fmla="*/ 2010336 h 2218765"/>
                  <a:gd name="connsiteX5" fmla="*/ 356347 w 1593477"/>
                  <a:gd name="connsiteY5" fmla="*/ 2218765 h 2218765"/>
                  <a:gd name="connsiteX6" fmla="*/ 1042147 w 1593477"/>
                  <a:gd name="connsiteY6" fmla="*/ 2185147 h 2218765"/>
                  <a:gd name="connsiteX7" fmla="*/ 1344706 w 1593477"/>
                  <a:gd name="connsiteY7" fmla="*/ 1909483 h 2218765"/>
                  <a:gd name="connsiteX8" fmla="*/ 1586753 w 1593477"/>
                  <a:gd name="connsiteY8" fmla="*/ 1438836 h 2218765"/>
                  <a:gd name="connsiteX9" fmla="*/ 1593477 w 1593477"/>
                  <a:gd name="connsiteY9" fmla="*/ 13447 h 2218765"/>
                  <a:gd name="connsiteX10" fmla="*/ 40342 w 1593477"/>
                  <a:gd name="connsiteY10" fmla="*/ 0 h 2218765"/>
                  <a:gd name="connsiteX11" fmla="*/ 0 w 1593477"/>
                  <a:gd name="connsiteY11" fmla="*/ 208430 h 2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93477" h="2218765">
                    <a:moveTo>
                      <a:pt x="0" y="208430"/>
                    </a:moveTo>
                    <a:lnTo>
                      <a:pt x="0" y="208430"/>
                    </a:lnTo>
                    <a:lnTo>
                      <a:pt x="53789" y="1674159"/>
                    </a:lnTo>
                    <a:lnTo>
                      <a:pt x="383242" y="1653989"/>
                    </a:lnTo>
                    <a:lnTo>
                      <a:pt x="168089" y="2010336"/>
                    </a:lnTo>
                    <a:lnTo>
                      <a:pt x="356347" y="2218765"/>
                    </a:lnTo>
                    <a:lnTo>
                      <a:pt x="1042147" y="2185147"/>
                    </a:lnTo>
                    <a:lnTo>
                      <a:pt x="1344706" y="1909483"/>
                    </a:lnTo>
                    <a:lnTo>
                      <a:pt x="1586753" y="1438836"/>
                    </a:lnTo>
                    <a:cubicBezTo>
                      <a:pt x="1588994" y="963706"/>
                      <a:pt x="1591236" y="488577"/>
                      <a:pt x="1593477" y="13447"/>
                    </a:cubicBezTo>
                    <a:lnTo>
                      <a:pt x="40342" y="0"/>
                    </a:lnTo>
                    <a:lnTo>
                      <a:pt x="0" y="208430"/>
                    </a:lnTo>
                    <a:close/>
                  </a:path>
                </a:pathLst>
              </a:custGeom>
              <a:solidFill>
                <a:srgbClr val="FDF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44"/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B3A2EC0D-E68E-C8D2-CEBE-C0F693A7F1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4226" t="18337" r="30320" b="62688"/>
              <a:stretch/>
            </p:blipFill>
            <p:spPr>
              <a:xfrm rot="14445000">
                <a:off x="4490144" y="3545768"/>
                <a:ext cx="598394" cy="813547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3149322-C70E-63B3-AF13-62C8B429555E}"/>
                  </a:ext>
                </a:extLst>
              </p:cNvPr>
              <p:cNvSpPr/>
              <p:nvPr/>
            </p:nvSpPr>
            <p:spPr>
              <a:xfrm>
                <a:off x="2438027" y="3414933"/>
                <a:ext cx="1888440" cy="914400"/>
              </a:xfrm>
              <a:prstGeom prst="rect">
                <a:avLst/>
              </a:prstGeom>
              <a:solidFill>
                <a:srgbClr val="FDFE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44" dirty="0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AB380F17-F30B-D7B0-1CDB-9084BAAA4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9448" y="4695884"/>
                <a:ext cx="1045211" cy="1792322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119B1DDF-0676-8B64-A8E7-1D7A51109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2875" y="3574501"/>
                <a:ext cx="1042707" cy="1737087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AE629124-1C20-85DC-04A3-3C72B5861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8365" y="4296457"/>
                <a:ext cx="1002241" cy="58146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292CCC6-1CE0-3C7B-41FE-5E24F5A7C8C7}"/>
                  </a:ext>
                </a:extLst>
              </p:cNvPr>
              <p:cNvSpPr txBox="1"/>
              <p:nvPr/>
            </p:nvSpPr>
            <p:spPr bwMode="auto">
              <a:xfrm>
                <a:off x="3223446" y="3418043"/>
                <a:ext cx="1800509" cy="692800"/>
              </a:xfrm>
              <a:prstGeom prst="rect">
                <a:avLst/>
              </a:prstGeom>
              <a:solidFill>
                <a:srgbClr val="FDFEFE"/>
              </a:solidFill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174986" indent="-174986">
                  <a:lnSpc>
                    <a:spcPct val="120000"/>
                  </a:lnSpc>
                  <a:buClr>
                    <a:srgbClr val="C0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67" dirty="0"/>
                  <a:t>厚膜</a:t>
                </a:r>
              </a:p>
            </p:txBody>
          </p:sp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56400F1-FCB6-967F-9EB2-A47BA9AE7C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4226" t="18337" r="30320" b="62688"/>
            <a:stretch/>
          </p:blipFill>
          <p:spPr>
            <a:xfrm>
              <a:off x="2779394" y="3467890"/>
              <a:ext cx="598394" cy="813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42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0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8">
                <a:extLst>
                  <a:ext uri="{FF2B5EF4-FFF2-40B4-BE49-F238E27FC236}">
                    <a16:creationId xmlns:a16="http://schemas.microsoft.com/office/drawing/2014/main" id="{46299DA7-DF60-8EDD-E90D-6FA8C7060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6040662"/>
                  </p:ext>
                </p:extLst>
              </p:nvPr>
            </p:nvGraphicFramePr>
            <p:xfrm>
              <a:off x="3359907" y="2212339"/>
              <a:ext cx="5470392" cy="129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7598">
                      <a:extLst>
                        <a:ext uri="{9D8B030D-6E8A-4147-A177-3AD203B41FA5}">
                          <a16:colId xmlns:a16="http://schemas.microsoft.com/office/drawing/2014/main" val="3322903479"/>
                        </a:ext>
                      </a:extLst>
                    </a:gridCol>
                    <a:gridCol w="1367598">
                      <a:extLst>
                        <a:ext uri="{9D8B030D-6E8A-4147-A177-3AD203B41FA5}">
                          <a16:colId xmlns:a16="http://schemas.microsoft.com/office/drawing/2014/main" val="1184854084"/>
                        </a:ext>
                      </a:extLst>
                    </a:gridCol>
                    <a:gridCol w="1367598">
                      <a:extLst>
                        <a:ext uri="{9D8B030D-6E8A-4147-A177-3AD203B41FA5}">
                          <a16:colId xmlns:a16="http://schemas.microsoft.com/office/drawing/2014/main" val="1629253199"/>
                        </a:ext>
                      </a:extLst>
                    </a:gridCol>
                    <a:gridCol w="1367598">
                      <a:extLst>
                        <a:ext uri="{9D8B030D-6E8A-4147-A177-3AD203B41FA5}">
                          <a16:colId xmlns:a16="http://schemas.microsoft.com/office/drawing/2014/main" val="3652332526"/>
                        </a:ext>
                      </a:extLst>
                    </a:gridCol>
                  </a:tblGrid>
                  <a:tr h="3175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700" b="1" dirty="0"/>
                            <a:t>光源</a:t>
                          </a: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700" b="1" dirty="0"/>
                            <a:t>中心波长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7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b="1" i="1" smtClean="0">
                                      <a:latin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en-US" altLang="zh-CN" sz="17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zh-CN" altLang="en-US" sz="1700" b="1" dirty="0"/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700" b="1" dirty="0"/>
                            <a:t>谱线宽度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700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altLang="zh-CN" sz="1700" b="1" i="1" smtClean="0"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endParaRPr lang="zh-CN" altLang="en-US" sz="1700" b="1" dirty="0"/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700" b="1" dirty="0"/>
                            <a:t>相干长度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700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oMath>
                          </a14:m>
                          <a:endParaRPr lang="zh-CN" altLang="en-US" sz="1700" b="1" dirty="0"/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201370"/>
                      </a:ext>
                    </a:extLst>
                  </a:tr>
                  <a:tr h="3175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700" b="1" dirty="0"/>
                            <a:t>太阳光</a:t>
                          </a: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550nm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~ 300nm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1μm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3013515"/>
                      </a:ext>
                    </a:extLst>
                  </a:tr>
                  <a:tr h="3175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700" b="1" dirty="0"/>
                            <a:t>钠光灯</a:t>
                          </a: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589.3nm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~ 0.6nm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0.6mm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8227251"/>
                      </a:ext>
                    </a:extLst>
                  </a:tr>
                  <a:tr h="3175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700" b="1" dirty="0"/>
                            <a:t>氦氖激光器</a:t>
                          </a: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632.8nm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10</a:t>
                          </a:r>
                          <a:r>
                            <a:rPr lang="en-US" altLang="zh-CN" sz="1700" b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-9</a:t>
                          </a:r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400km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7509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8">
                <a:extLst>
                  <a:ext uri="{FF2B5EF4-FFF2-40B4-BE49-F238E27FC236}">
                    <a16:creationId xmlns:a16="http://schemas.microsoft.com/office/drawing/2014/main" id="{46299DA7-DF60-8EDD-E90D-6FA8C7060B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6040662"/>
                  </p:ext>
                </p:extLst>
              </p:nvPr>
            </p:nvGraphicFramePr>
            <p:xfrm>
              <a:off x="3359907" y="2212339"/>
              <a:ext cx="5470392" cy="129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7598">
                      <a:extLst>
                        <a:ext uri="{9D8B030D-6E8A-4147-A177-3AD203B41FA5}">
                          <a16:colId xmlns:a16="http://schemas.microsoft.com/office/drawing/2014/main" val="3322903479"/>
                        </a:ext>
                      </a:extLst>
                    </a:gridCol>
                    <a:gridCol w="1367598">
                      <a:extLst>
                        <a:ext uri="{9D8B030D-6E8A-4147-A177-3AD203B41FA5}">
                          <a16:colId xmlns:a16="http://schemas.microsoft.com/office/drawing/2014/main" val="1184854084"/>
                        </a:ext>
                      </a:extLst>
                    </a:gridCol>
                    <a:gridCol w="1367598">
                      <a:extLst>
                        <a:ext uri="{9D8B030D-6E8A-4147-A177-3AD203B41FA5}">
                          <a16:colId xmlns:a16="http://schemas.microsoft.com/office/drawing/2014/main" val="1629253199"/>
                        </a:ext>
                      </a:extLst>
                    </a:gridCol>
                    <a:gridCol w="1367598">
                      <a:extLst>
                        <a:ext uri="{9D8B030D-6E8A-4147-A177-3AD203B41FA5}">
                          <a16:colId xmlns:a16="http://schemas.microsoft.com/office/drawing/2014/main" val="3652332526"/>
                        </a:ext>
                      </a:extLst>
                    </a:gridCol>
                  </a:tblGrid>
                  <a:tr h="3225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700" b="1" dirty="0"/>
                            <a:t>光源</a:t>
                          </a: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893" t="-13208" r="-201339" b="-3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3208" r="-100444" b="-3320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339" t="-13208" r="-893" b="-3320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201370"/>
                      </a:ext>
                    </a:extLst>
                  </a:tr>
                  <a:tr h="3225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700" b="1" dirty="0"/>
                            <a:t>太阳光</a:t>
                          </a: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550nm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~ 300nm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1μm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3013515"/>
                      </a:ext>
                    </a:extLst>
                  </a:tr>
                  <a:tr h="3225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700" b="1" dirty="0"/>
                            <a:t>钠光灯</a:t>
                          </a: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589.3nm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~ 0.6nm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0.6mm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68227251"/>
                      </a:ext>
                    </a:extLst>
                  </a:tr>
                  <a:tr h="3225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700" b="1" dirty="0"/>
                            <a:t>氦氖激光器</a:t>
                          </a: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632.8nm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&lt; 10</a:t>
                          </a:r>
                          <a:r>
                            <a:rPr lang="en-US" altLang="zh-CN" sz="1700" b="1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-9</a:t>
                          </a:r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7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400km</a:t>
                          </a:r>
                          <a:endParaRPr lang="zh-CN" altLang="en-US" sz="17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3500" marR="63500" marT="31750" marB="3175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7509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52CE138-1878-8E30-56A6-19FF66CD4604}"/>
              </a:ext>
            </a:extLst>
          </p:cNvPr>
          <p:cNvSpPr txBox="1"/>
          <p:nvPr/>
        </p:nvSpPr>
        <p:spPr>
          <a:xfrm>
            <a:off x="3281120" y="4387181"/>
            <a:ext cx="2813983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3" dirty="0">
                <a:solidFill>
                  <a:srgbClr val="FF0000"/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光源的时间相干性</a:t>
            </a:r>
            <a:endParaRPr lang="zh-CN" altLang="en-US" sz="2333" dirty="0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F3E3EDB-F2AE-E089-07B7-22570B09782D}"/>
              </a:ext>
            </a:extLst>
          </p:cNvPr>
          <p:cNvGrpSpPr/>
          <p:nvPr/>
        </p:nvGrpSpPr>
        <p:grpSpPr>
          <a:xfrm>
            <a:off x="395536" y="1898222"/>
            <a:ext cx="2745000" cy="1918553"/>
            <a:chOff x="382773" y="3425608"/>
            <a:chExt cx="4333875" cy="2903636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45ECAA8-3395-FBC9-6798-B40BB918B572}"/>
                </a:ext>
              </a:extLst>
            </p:cNvPr>
            <p:cNvGrpSpPr/>
            <p:nvPr/>
          </p:nvGrpSpPr>
          <p:grpSpPr>
            <a:xfrm>
              <a:off x="382773" y="3425608"/>
              <a:ext cx="4333875" cy="2903636"/>
              <a:chOff x="1152525" y="3004738"/>
              <a:chExt cx="4333875" cy="2903636"/>
            </a:xfrm>
          </p:grpSpPr>
          <p:pic>
            <p:nvPicPr>
              <p:cNvPr id="16" name="Picture 1026" descr="Image751">
                <a:extLst>
                  <a:ext uri="{FF2B5EF4-FFF2-40B4-BE49-F238E27FC236}">
                    <a16:creationId xmlns:a16="http://schemas.microsoft.com/office/drawing/2014/main" id="{97C85FC7-BB2E-18D9-7227-DCE056F8B3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920" b="2234"/>
              <a:stretch/>
            </p:blipFill>
            <p:spPr bwMode="auto">
              <a:xfrm>
                <a:off x="1152525" y="3004738"/>
                <a:ext cx="4333875" cy="2903636"/>
              </a:xfrm>
              <a:prstGeom prst="rect">
                <a:avLst/>
              </a:prstGeom>
              <a:noFill/>
              <a:ln w="9525">
                <a:solidFill>
                  <a:srgbClr val="80808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 Box 1028">
                <a:extLst>
                  <a:ext uri="{FF2B5EF4-FFF2-40B4-BE49-F238E27FC236}">
                    <a16:creationId xmlns:a16="http://schemas.microsoft.com/office/drawing/2014/main" id="{E80AE827-A4C5-17AD-ED0C-BDF1787511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2750" y="3248395"/>
                <a:ext cx="1671636" cy="5280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r>
                  <a:rPr lang="zh-CN" altLang="en-US" sz="1667" dirty="0">
                    <a:solidFill>
                      <a:srgbClr val="0000FF"/>
                    </a:solidFill>
                  </a:rPr>
                  <a:t>光谱曲线</a:t>
                </a:r>
              </a:p>
            </p:txBody>
          </p:sp>
        </p:grpSp>
        <p:sp>
          <p:nvSpPr>
            <p:cNvPr id="15" name="Text Box 1027">
              <a:extLst>
                <a:ext uri="{FF2B5EF4-FFF2-40B4-BE49-F238E27FC236}">
                  <a16:creationId xmlns:a16="http://schemas.microsoft.com/office/drawing/2014/main" id="{981BE7FD-A4F7-B5C7-41DA-99A448C6F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6946" y="4775335"/>
              <a:ext cx="2099702" cy="528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defRPr/>
              </a:pPr>
              <a:r>
                <a:rPr lang="zh-CN" altLang="en-US" sz="1667" dirty="0">
                  <a:solidFill>
                    <a:srgbClr val="FF0000"/>
                  </a:solidFill>
                </a:rPr>
                <a:t>谱线宽度</a:t>
              </a:r>
              <a:r>
                <a:rPr lang="zh-CN" altLang="en-US" sz="1667" dirty="0">
                  <a:solidFill>
                    <a:srgbClr val="FF0000"/>
                  </a:solidFill>
                  <a:sym typeface="Symbol" panose="05050102010706020507" pitchFamily="18" charset="2"/>
                </a:rPr>
                <a:t></a:t>
              </a:r>
              <a:r>
                <a:rPr lang="zh-CN" altLang="en-US" sz="1667" i="1" dirty="0">
                  <a:solidFill>
                    <a:srgbClr val="FF0000"/>
                  </a:solidFill>
                  <a:sym typeface="Symbol" panose="05050102010706020507" pitchFamily="18" charset="2"/>
                </a:rPr>
                <a:t></a:t>
              </a:r>
              <a:r>
                <a:rPr lang="zh-CN" altLang="en-US" sz="1667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677F9F5-8498-2328-3B13-F059D15AE6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820546"/>
              </p:ext>
            </p:extLst>
          </p:nvPr>
        </p:nvGraphicFramePr>
        <p:xfrm>
          <a:off x="5580112" y="665501"/>
          <a:ext cx="1570669" cy="88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809743" imgH="400042" progId="Equation.3">
                  <p:embed/>
                </p:oleObj>
              </mc:Choice>
              <mc:Fallback>
                <p:oleObj name="公式" r:id="rId5" imgW="809743" imgH="400042" progId="Equation.3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A84D6910-BB96-FA35-D61F-C5D279641D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5580112" y="665501"/>
                        <a:ext cx="1570669" cy="8805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9">
            <a:extLst>
              <a:ext uri="{FF2B5EF4-FFF2-40B4-BE49-F238E27FC236}">
                <a16:creationId xmlns:a16="http://schemas.microsoft.com/office/drawing/2014/main" id="{5FEE1DA3-4DDA-39F7-AF1B-9A1108D78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625" y="880310"/>
            <a:ext cx="5681663" cy="45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330" dirty="0">
                <a:solidFill>
                  <a:schemeClr val="tx2"/>
                </a:solidFill>
                <a:latin typeface="Bookman Old Style" pitchFamily="18" charset="0"/>
              </a:rPr>
              <a:t>相干长度与谱线宽度之间的关系：</a:t>
            </a:r>
          </a:p>
        </p:txBody>
      </p:sp>
    </p:spTree>
    <p:extLst>
      <p:ext uri="{BB962C8B-B14F-4D97-AF65-F5344CB8AC3E}">
        <p14:creationId xmlns:p14="http://schemas.microsoft.com/office/powerpoint/2010/main" val="142636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232CA3-6B7F-6124-4AE4-789D63BC55A3}"/>
              </a:ext>
            </a:extLst>
          </p:cNvPr>
          <p:cNvSpPr txBox="1"/>
          <p:nvPr/>
        </p:nvSpPr>
        <p:spPr>
          <a:xfrm>
            <a:off x="2591781" y="1657367"/>
            <a:ext cx="3610284" cy="1415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333" dirty="0">
                <a:solidFill>
                  <a:srgbClr val="FF0000"/>
                </a:solidFill>
              </a:rPr>
              <a:t>作业：</a:t>
            </a:r>
            <a:endParaRPr lang="en-US" altLang="zh-CN" sz="2333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333" dirty="0">
                <a:cs typeface="Times New Roman" panose="02020603050405020304" pitchFamily="18" charset="0"/>
              </a:rPr>
              <a:t>P105:  </a:t>
            </a:r>
            <a:r>
              <a:rPr lang="zh-CN" altLang="en-US" sz="2333" dirty="0">
                <a:cs typeface="Times New Roman" panose="02020603050405020304" pitchFamily="18" charset="0"/>
              </a:rPr>
              <a:t>二</a:t>
            </a:r>
            <a:r>
              <a:rPr lang="en-US" altLang="zh-CN" sz="2333" dirty="0">
                <a:cs typeface="Times New Roman" panose="02020603050405020304" pitchFamily="18" charset="0"/>
              </a:rPr>
              <a:t>. 6</a:t>
            </a:r>
            <a:r>
              <a:rPr lang="zh-CN" altLang="en-US" sz="2333" dirty="0">
                <a:cs typeface="Times New Roman" panose="02020603050405020304" pitchFamily="18" charset="0"/>
              </a:rPr>
              <a:t>，</a:t>
            </a:r>
            <a:r>
              <a:rPr lang="en-US" altLang="zh-CN" sz="2333" dirty="0">
                <a:cs typeface="Times New Roman" panose="02020603050405020304" pitchFamily="18" charset="0"/>
              </a:rPr>
              <a:t>8</a:t>
            </a:r>
            <a:r>
              <a:rPr lang="zh-CN" altLang="en-US" sz="2333" dirty="0">
                <a:cs typeface="Times New Roman" panose="02020603050405020304" pitchFamily="18" charset="0"/>
              </a:rPr>
              <a:t>；三</a:t>
            </a:r>
            <a:r>
              <a:rPr lang="en-US" altLang="zh-CN" sz="2333" dirty="0">
                <a:cs typeface="Times New Roman" panose="02020603050405020304" pitchFamily="18" charset="0"/>
              </a:rPr>
              <a:t>.8</a:t>
            </a:r>
            <a:r>
              <a:rPr lang="zh-CN" altLang="en-US" sz="2333" dirty="0">
                <a:cs typeface="Times New Roman" panose="02020603050405020304" pitchFamily="18" charset="0"/>
              </a:rPr>
              <a:t>，</a:t>
            </a:r>
            <a:r>
              <a:rPr lang="en-US" altLang="zh-CN" sz="2333" dirty="0">
                <a:cs typeface="Times New Roman" panose="02020603050405020304" pitchFamily="18" charset="0"/>
              </a:rPr>
              <a:t>10</a:t>
            </a:r>
            <a:endParaRPr lang="zh-CN" altLang="en-US" sz="2333" dirty="0">
              <a:solidFill>
                <a:srgbClr val="FF0000"/>
              </a:solidFill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508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7">
            <a:extLst>
              <a:ext uri="{FF2B5EF4-FFF2-40B4-BE49-F238E27FC236}">
                <a16:creationId xmlns:a16="http://schemas.microsoft.com/office/drawing/2014/main" id="{211D4735-530F-23E3-6FFD-C9615B0AF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509" y="511131"/>
            <a:ext cx="3230563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</a:rPr>
              <a:t>、劈尖干涉图样分析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904607DB-82E9-0A0F-8184-264F6779A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6459" y="1114807"/>
            <a:ext cx="346868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33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2333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333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zh-CN" altLang="zh-CN" sz="2333" dirty="0">
                <a:solidFill>
                  <a:schemeClr val="tx2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明纹</a:t>
            </a:r>
            <a:r>
              <a:rPr lang="zh-CN" altLang="zh-CN" sz="2333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中心处劈尖厚度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7485A43-9442-45F9-73A9-AA22039315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87710" y="1641408"/>
          <a:ext cx="1572835" cy="635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045588" imgH="825858" progId="Equation.3">
                  <p:embed/>
                </p:oleObj>
              </mc:Choice>
              <mc:Fallback>
                <p:oleObj r:id="rId3" imgW="2045588" imgH="825858" progId="Equation.3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7485A43-9442-45F9-73A9-AA22039315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710" y="1641408"/>
                        <a:ext cx="1572835" cy="635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A9E89B10-37CB-57D9-9770-8287EA02F1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6222" y="2322160"/>
          <a:ext cx="1686046" cy="636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22500" imgH="838200" progId="Equation.DSMT4">
                  <p:embed/>
                </p:oleObj>
              </mc:Choice>
              <mc:Fallback>
                <p:oleObj name="Equation" r:id="rId5" imgW="2222500" imgH="838200" progId="Equation.DSMT4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A9E89B10-37CB-57D9-9770-8287EA02F1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222" y="2322160"/>
                        <a:ext cx="1686046" cy="6363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42">
            <a:extLst>
              <a:ext uri="{FF2B5EF4-FFF2-40B4-BE49-F238E27FC236}">
                <a16:creationId xmlns:a16="http://schemas.microsoft.com/office/drawing/2014/main" id="{F6912894-FC8B-6651-8739-6BCB84F16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451839"/>
              </p:ext>
            </p:extLst>
          </p:nvPr>
        </p:nvGraphicFramePr>
        <p:xfrm>
          <a:off x="3624524" y="2476895"/>
          <a:ext cx="1010212" cy="371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34680" imgH="203040" progId="Equation.DSMT4">
                  <p:embed/>
                </p:oleObj>
              </mc:Choice>
              <mc:Fallback>
                <p:oleObj name="Equation" r:id="rId7" imgW="634680" imgH="203040" progId="Equation.DSMT4">
                  <p:embed/>
                  <p:pic>
                    <p:nvPicPr>
                      <p:cNvPr id="40" name="Object 42">
                        <a:extLst>
                          <a:ext uri="{FF2B5EF4-FFF2-40B4-BE49-F238E27FC236}">
                            <a16:creationId xmlns:a16="http://schemas.microsoft.com/office/drawing/2014/main" id="{F6912894-FC8B-6651-8739-6BCB84F163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524" y="2476895"/>
                        <a:ext cx="1010212" cy="371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8" name="Text Box 27">
            <a:extLst>
              <a:ext uri="{FF2B5EF4-FFF2-40B4-BE49-F238E27FC236}">
                <a16:creationId xmlns:a16="http://schemas.microsoft.com/office/drawing/2014/main" id="{D29F1962-9CD9-1B28-3F2C-A6CB754B9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4036" y="3144049"/>
            <a:ext cx="3631407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33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zh-CN" sz="2333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333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  <a:r>
              <a:rPr lang="zh-CN" altLang="zh-CN" sz="2333" dirty="0">
                <a:solidFill>
                  <a:schemeClr val="tx2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暗纹</a:t>
            </a:r>
            <a:r>
              <a:rPr lang="zh-CN" altLang="zh-CN" sz="2333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中心处劈尖厚度</a:t>
            </a:r>
          </a:p>
        </p:txBody>
      </p:sp>
      <p:graphicFrame>
        <p:nvGraphicFramePr>
          <p:cNvPr id="114699" name="Object 28">
            <a:extLst>
              <a:ext uri="{FF2B5EF4-FFF2-40B4-BE49-F238E27FC236}">
                <a16:creationId xmlns:a16="http://schemas.microsoft.com/office/drawing/2014/main" id="{63CF906C-290A-D776-827C-2A2776399A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0809" y="3764613"/>
          <a:ext cx="1119464" cy="644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436971" imgH="826576" progId="Equation.3">
                  <p:embed/>
                </p:oleObj>
              </mc:Choice>
              <mc:Fallback>
                <p:oleObj r:id="rId9" imgW="1436971" imgH="826576" progId="Equation.3">
                  <p:embed/>
                  <p:pic>
                    <p:nvPicPr>
                      <p:cNvPr id="114699" name="Object 28">
                        <a:extLst>
                          <a:ext uri="{FF2B5EF4-FFF2-40B4-BE49-F238E27FC236}">
                            <a16:creationId xmlns:a16="http://schemas.microsoft.com/office/drawing/2014/main" id="{63CF906C-290A-D776-827C-2A2776399A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809" y="3764613"/>
                        <a:ext cx="1119464" cy="644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01" name="Object 47">
            <a:extLst>
              <a:ext uri="{FF2B5EF4-FFF2-40B4-BE49-F238E27FC236}">
                <a16:creationId xmlns:a16="http://schemas.microsoft.com/office/drawing/2014/main" id="{48DF0FEE-F89D-B3D0-DDE2-18A1ABB0AA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5955" y="3791037"/>
          <a:ext cx="2129696" cy="613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2984500" imgH="825500" progId="Equation.DSMT4">
                  <p:embed/>
                </p:oleObj>
              </mc:Choice>
              <mc:Fallback>
                <p:oleObj r:id="rId11" imgW="2984500" imgH="825500" progId="Equation.DSMT4">
                  <p:embed/>
                  <p:pic>
                    <p:nvPicPr>
                      <p:cNvPr id="114701" name="Object 47">
                        <a:extLst>
                          <a:ext uri="{FF2B5EF4-FFF2-40B4-BE49-F238E27FC236}">
                            <a16:creationId xmlns:a16="http://schemas.microsoft.com/office/drawing/2014/main" id="{48DF0FEE-F89D-B3D0-DDE2-18A1ABB0AA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955" y="3791037"/>
                        <a:ext cx="2129696" cy="6132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9">
            <a:extLst>
              <a:ext uri="{FF2B5EF4-FFF2-40B4-BE49-F238E27FC236}">
                <a16:creationId xmlns:a16="http://schemas.microsoft.com/office/drawing/2014/main" id="{942BD209-CF9E-D633-B54E-2F9A9D4225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095154"/>
              </p:ext>
            </p:extLst>
          </p:nvPr>
        </p:nvGraphicFramePr>
        <p:xfrm>
          <a:off x="5739636" y="3931938"/>
          <a:ext cx="1383711" cy="360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8840" imgH="203040" progId="Equation.DSMT4">
                  <p:embed/>
                </p:oleObj>
              </mc:Choice>
              <mc:Fallback>
                <p:oleObj name="Equation" r:id="rId13" imgW="888840" imgH="203040" progId="Equation.DSMT4">
                  <p:embed/>
                  <p:pic>
                    <p:nvPicPr>
                      <p:cNvPr id="12" name="Object 29">
                        <a:extLst>
                          <a:ext uri="{FF2B5EF4-FFF2-40B4-BE49-F238E27FC236}">
                            <a16:creationId xmlns:a16="http://schemas.microsoft.com/office/drawing/2014/main" id="{942BD209-CF9E-D633-B54E-2F9A9D4225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9636" y="3931938"/>
                        <a:ext cx="1383711" cy="360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9">
            <a:extLst>
              <a:ext uri="{FF2B5EF4-FFF2-40B4-BE49-F238E27FC236}">
                <a16:creationId xmlns:a16="http://schemas.microsoft.com/office/drawing/2014/main" id="{9DAD4BE7-1EE9-9D8A-A516-83E23EB7E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8305" y="4560177"/>
            <a:ext cx="2793715" cy="54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333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空气劈尖：</a:t>
            </a:r>
            <a:r>
              <a:rPr lang="zh-CN" altLang="zh-CN" sz="2333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棱</a:t>
            </a:r>
            <a:r>
              <a:rPr lang="zh-CN" altLang="en-US" sz="2333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边</a:t>
            </a:r>
            <a:r>
              <a:rPr lang="zh-CN" altLang="zh-CN" sz="2333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处</a:t>
            </a:r>
            <a:endParaRPr lang="zh-CN" altLang="zh-CN" sz="2333" dirty="0">
              <a:solidFill>
                <a:srgbClr val="3333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35E21B-2C68-0221-2267-5D520C923733}"/>
              </a:ext>
            </a:extLst>
          </p:cNvPr>
          <p:cNvSpPr txBox="1"/>
          <p:nvPr/>
        </p:nvSpPr>
        <p:spPr>
          <a:xfrm>
            <a:off x="4478606" y="4689233"/>
            <a:ext cx="636713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33" i="1" dirty="0">
                <a:solidFill>
                  <a:srgbClr val="0000FF"/>
                </a:solidFill>
              </a:rPr>
              <a:t>e</a:t>
            </a:r>
            <a:r>
              <a:rPr lang="en-US" altLang="zh-CN" sz="2333" dirty="0">
                <a:solidFill>
                  <a:srgbClr val="0000FF"/>
                </a:solidFill>
              </a:rPr>
              <a:t>=0</a:t>
            </a:r>
            <a:endParaRPr lang="zh-CN" altLang="en-US" sz="2333" dirty="0">
              <a:solidFill>
                <a:srgbClr val="0000FF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31B68B1-BA54-1F5C-6706-774A071CFE8A}"/>
              </a:ext>
            </a:extLst>
          </p:cNvPr>
          <p:cNvSpPr txBox="1"/>
          <p:nvPr/>
        </p:nvSpPr>
        <p:spPr>
          <a:xfrm>
            <a:off x="5063947" y="4676534"/>
            <a:ext cx="1383712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33" dirty="0">
                <a:solidFill>
                  <a:srgbClr val="0000FF"/>
                </a:solidFill>
              </a:rPr>
              <a:t>为暗条纹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B279D25-D3BB-0892-6AA1-17D91EE2496C}"/>
              </a:ext>
            </a:extLst>
          </p:cNvPr>
          <p:cNvGrpSpPr/>
          <p:nvPr/>
        </p:nvGrpSpPr>
        <p:grpSpPr>
          <a:xfrm>
            <a:off x="4716752" y="1068151"/>
            <a:ext cx="4168836" cy="1689279"/>
            <a:chOff x="6505284" y="3598854"/>
            <a:chExt cx="5590964" cy="226554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1AF1744-98C6-4042-DE72-6EADD434788A}"/>
                </a:ext>
              </a:extLst>
            </p:cNvPr>
            <p:cNvGrpSpPr/>
            <p:nvPr/>
          </p:nvGrpSpPr>
          <p:grpSpPr>
            <a:xfrm>
              <a:off x="6505284" y="3598854"/>
              <a:ext cx="5590964" cy="2265548"/>
              <a:chOff x="5508772" y="1386820"/>
              <a:chExt cx="5590964" cy="2265548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F1704C34-B022-3E55-37F1-C7D689EF11CA}"/>
                  </a:ext>
                </a:extLst>
              </p:cNvPr>
              <p:cNvGrpSpPr/>
              <p:nvPr/>
            </p:nvGrpSpPr>
            <p:grpSpPr>
              <a:xfrm>
                <a:off x="5508772" y="1386820"/>
                <a:ext cx="5590964" cy="2265548"/>
                <a:chOff x="5508772" y="1386820"/>
                <a:chExt cx="5590964" cy="2265548"/>
              </a:xfrm>
            </p:grpSpPr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893181BD-4CF4-7480-F3D0-81CE6DD1A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08772" y="2434897"/>
                  <a:ext cx="4376532" cy="0"/>
                </a:xfrm>
                <a:prstGeom prst="line">
                  <a:avLst/>
                </a:prstGeom>
                <a:ln w="12700">
                  <a:solidFill>
                    <a:srgbClr val="3333FF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E334E420-6C43-5C56-ED15-C581866AB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26157" y="1386820"/>
                  <a:ext cx="0" cy="1048077"/>
                </a:xfrm>
                <a:prstGeom prst="line">
                  <a:avLst/>
                </a:prstGeom>
                <a:ln w="12700">
                  <a:solidFill>
                    <a:srgbClr val="3333FF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7F868EC6-E6B1-5DEB-DFA3-A15E01864426}"/>
                    </a:ext>
                  </a:extLst>
                </p:cNvPr>
                <p:cNvCxnSpPr>
                  <a:cxnSpLocks/>
                  <a:endCxn id="31" idx="2"/>
                </p:cNvCxnSpPr>
                <p:nvPr/>
              </p:nvCxnSpPr>
              <p:spPr>
                <a:xfrm>
                  <a:off x="9921008" y="2434897"/>
                  <a:ext cx="1178728" cy="1217471"/>
                </a:xfrm>
                <a:prstGeom prst="line">
                  <a:avLst/>
                </a:prstGeom>
                <a:ln w="12700">
                  <a:solidFill>
                    <a:srgbClr val="3333FF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AutoShape 3">
                <a:extLst>
                  <a:ext uri="{FF2B5EF4-FFF2-40B4-BE49-F238E27FC236}">
                    <a16:creationId xmlns:a16="http://schemas.microsoft.com/office/drawing/2014/main" id="{35659A75-E2BC-64F8-56DB-2DDB934A5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6720140" y="2602268"/>
                <a:ext cx="4379596" cy="1050100"/>
              </a:xfrm>
              <a:prstGeom prst="rtTriangle">
                <a:avLst/>
              </a:prstGeom>
              <a:solidFill>
                <a:srgbClr val="99CCFF">
                  <a:alpha val="69804"/>
                </a:srgbClr>
              </a:solidFill>
              <a:ln w="19050">
                <a:solidFill>
                  <a:srgbClr val="3333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 b="1">
                    <a:solidFill>
                      <a:srgbClr val="1C1C1C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B7282436-9825-9E61-7B76-C851AFF41996}"/>
                  </a:ext>
                </a:extLst>
              </p:cNvPr>
              <p:cNvSpPr/>
              <p:nvPr/>
            </p:nvSpPr>
            <p:spPr>
              <a:xfrm rot="20798525" flipH="1">
                <a:off x="5606162" y="1785826"/>
                <a:ext cx="5404938" cy="1476000"/>
              </a:xfrm>
              <a:prstGeom prst="parallelogram">
                <a:avLst>
                  <a:gd name="adj" fmla="val 58275"/>
                </a:avLst>
              </a:prstGeom>
              <a:solidFill>
                <a:srgbClr val="C0DFFF">
                  <a:alpha val="69804"/>
                </a:srgbClr>
              </a:solidFill>
              <a:ln w="19050">
                <a:solidFill>
                  <a:srgbClr val="3333FF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endParaRPr lang="zh-CN" altLang="en-US" sz="2400" dirty="0"/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E185120-A79A-0DF3-FFBE-559ED320C077}"/>
                </a:ext>
              </a:extLst>
            </p:cNvPr>
            <p:cNvGrpSpPr/>
            <p:nvPr/>
          </p:nvGrpSpPr>
          <p:grpSpPr>
            <a:xfrm>
              <a:off x="8637940" y="5558816"/>
              <a:ext cx="552441" cy="288925"/>
              <a:chOff x="7641428" y="2753699"/>
              <a:chExt cx="552441" cy="288925"/>
            </a:xfrm>
          </p:grpSpPr>
          <p:graphicFrame>
            <p:nvGraphicFramePr>
              <p:cNvPr id="28" name="Object 5">
                <a:extLst>
                  <a:ext uri="{FF2B5EF4-FFF2-40B4-BE49-F238E27FC236}">
                    <a16:creationId xmlns:a16="http://schemas.microsoft.com/office/drawing/2014/main" id="{3CFA23CD-87C4-E3A9-E1BF-4EB6483BE6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82731" y="2753699"/>
              <a:ext cx="211138" cy="288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5" imgW="241930" imgH="331062" progId="Equation.3">
                      <p:embed/>
                    </p:oleObj>
                  </mc:Choice>
                  <mc:Fallback>
                    <p:oleObj r:id="rId15" imgW="241930" imgH="331062" progId="Equation.3">
                      <p:embed/>
                      <p:pic>
                        <p:nvPicPr>
                          <p:cNvPr id="28" name="Object 5">
                            <a:extLst>
                              <a:ext uri="{FF2B5EF4-FFF2-40B4-BE49-F238E27FC236}">
                                <a16:creationId xmlns:a16="http://schemas.microsoft.com/office/drawing/2014/main" id="{3CFA23CD-87C4-E3A9-E1BF-4EB6483BE60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982731" y="2753699"/>
                            <a:ext cx="211138" cy="2889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Arc 56">
                <a:extLst>
                  <a:ext uri="{FF2B5EF4-FFF2-40B4-BE49-F238E27FC236}">
                    <a16:creationId xmlns:a16="http://schemas.microsoft.com/office/drawing/2014/main" id="{54072C45-99C8-74CA-6974-5908F78093F3}"/>
                  </a:ext>
                </a:extLst>
              </p:cNvPr>
              <p:cNvSpPr>
                <a:spLocks/>
              </p:cNvSpPr>
              <p:nvPr/>
            </p:nvSpPr>
            <p:spPr bwMode="auto">
              <a:xfrm rot="1328527">
                <a:off x="7641428" y="2820406"/>
                <a:ext cx="165473" cy="207543"/>
              </a:xfrm>
              <a:custGeom>
                <a:avLst/>
                <a:gdLst>
                  <a:gd name="T0" fmla="*/ 0 w 21600"/>
                  <a:gd name="T1" fmla="*/ 0 h 26975"/>
                  <a:gd name="T2" fmla="*/ 0 w 21600"/>
                  <a:gd name="T3" fmla="*/ 0 h 26975"/>
                  <a:gd name="T4" fmla="*/ 0 w 21600"/>
                  <a:gd name="T5" fmla="*/ 0 h 269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6975" fill="none" extrusionOk="0">
                    <a:moveTo>
                      <a:pt x="8878" y="-1"/>
                    </a:moveTo>
                    <a:cubicBezTo>
                      <a:pt x="16621" y="3491"/>
                      <a:pt x="21600" y="11196"/>
                      <a:pt x="21600" y="19691"/>
                    </a:cubicBezTo>
                    <a:cubicBezTo>
                      <a:pt x="21600" y="22173"/>
                      <a:pt x="21172" y="24637"/>
                      <a:pt x="20334" y="26974"/>
                    </a:cubicBezTo>
                  </a:path>
                  <a:path w="21600" h="26975" stroke="0" extrusionOk="0">
                    <a:moveTo>
                      <a:pt x="8878" y="-1"/>
                    </a:moveTo>
                    <a:cubicBezTo>
                      <a:pt x="16621" y="3491"/>
                      <a:pt x="21600" y="11196"/>
                      <a:pt x="21600" y="19691"/>
                    </a:cubicBezTo>
                    <a:cubicBezTo>
                      <a:pt x="21600" y="22173"/>
                      <a:pt x="21172" y="24637"/>
                      <a:pt x="20334" y="26974"/>
                    </a:cubicBezTo>
                    <a:lnTo>
                      <a:pt x="0" y="19691"/>
                    </a:lnTo>
                    <a:lnTo>
                      <a:pt x="8878" y="-1"/>
                    </a:lnTo>
                    <a:close/>
                  </a:path>
                </a:pathLst>
              </a:custGeom>
              <a:noFill/>
              <a:ln w="158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C386915-F2AB-ED6A-5B90-242383DFF975}"/>
              </a:ext>
            </a:extLst>
          </p:cNvPr>
          <p:cNvGrpSpPr/>
          <p:nvPr/>
        </p:nvGrpSpPr>
        <p:grpSpPr>
          <a:xfrm>
            <a:off x="5208870" y="825197"/>
            <a:ext cx="3189271" cy="2226073"/>
            <a:chOff x="6179650" y="1067033"/>
            <a:chExt cx="4277237" cy="2985460"/>
          </a:xfrm>
        </p:grpSpPr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8D476F3E-98D9-1162-7D3D-E79FEABF8B88}"/>
                </a:ext>
              </a:extLst>
            </p:cNvPr>
            <p:cNvSpPr/>
            <p:nvPr/>
          </p:nvSpPr>
          <p:spPr>
            <a:xfrm rot="2779867">
              <a:off x="5585650" y="2342493"/>
              <a:ext cx="2304000" cy="1116000"/>
            </a:xfrm>
            <a:prstGeom prst="parallelogram">
              <a:avLst>
                <a:gd name="adj" fmla="val 57769"/>
              </a:avLst>
            </a:prstGeom>
            <a:gradFill flip="none" rotWithShape="1">
              <a:gsLst>
                <a:gs pos="0">
                  <a:srgbClr val="333333"/>
                </a:gs>
                <a:gs pos="48000">
                  <a:srgbClr val="FFC000"/>
                </a:gs>
                <a:gs pos="100000">
                  <a:srgbClr val="333333"/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zh-CN" altLang="en-US" sz="2400" dirty="0"/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:a16="http://schemas.microsoft.com/office/drawing/2014/main" id="{9D215256-13A9-8334-4724-8A072E45F219}"/>
                </a:ext>
              </a:extLst>
            </p:cNvPr>
            <p:cNvSpPr/>
            <p:nvPr/>
          </p:nvSpPr>
          <p:spPr>
            <a:xfrm rot="2779867">
              <a:off x="6775584" y="2055516"/>
              <a:ext cx="2304000" cy="1116000"/>
            </a:xfrm>
            <a:prstGeom prst="parallelogram">
              <a:avLst>
                <a:gd name="adj" fmla="val 57769"/>
              </a:avLst>
            </a:prstGeom>
            <a:gradFill flip="none" rotWithShape="1">
              <a:gsLst>
                <a:gs pos="0">
                  <a:srgbClr val="333333"/>
                </a:gs>
                <a:gs pos="48000">
                  <a:srgbClr val="FFC000"/>
                </a:gs>
                <a:gs pos="100000">
                  <a:srgbClr val="333333"/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zh-CN" altLang="en-US" sz="2400" dirty="0"/>
            </a:p>
          </p:txBody>
        </p:sp>
        <p:sp>
          <p:nvSpPr>
            <p:cNvPr id="39" name="平行四边形 38">
              <a:extLst>
                <a:ext uri="{FF2B5EF4-FFF2-40B4-BE49-F238E27FC236}">
                  <a16:creationId xmlns:a16="http://schemas.microsoft.com/office/drawing/2014/main" id="{7F49130E-E50B-6E21-7904-B3C2C8D7FB7F}"/>
                </a:ext>
              </a:extLst>
            </p:cNvPr>
            <p:cNvSpPr/>
            <p:nvPr/>
          </p:nvSpPr>
          <p:spPr>
            <a:xfrm rot="2779867">
              <a:off x="7953214" y="1775510"/>
              <a:ext cx="2304000" cy="1116000"/>
            </a:xfrm>
            <a:prstGeom prst="parallelogram">
              <a:avLst>
                <a:gd name="adj" fmla="val 57769"/>
              </a:avLst>
            </a:prstGeom>
            <a:gradFill flip="none" rotWithShape="1">
              <a:gsLst>
                <a:gs pos="0">
                  <a:srgbClr val="333333"/>
                </a:gs>
                <a:gs pos="48000">
                  <a:srgbClr val="FFC000"/>
                </a:gs>
                <a:gs pos="100000">
                  <a:srgbClr val="333333"/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5000"/>
                </a:lnSpc>
              </a:pPr>
              <a:endParaRPr lang="zh-CN" altLang="en-US" sz="2400" dirty="0"/>
            </a:p>
          </p:txBody>
        </p:sp>
        <p:sp>
          <p:nvSpPr>
            <p:cNvPr id="41" name="平行四边形 40">
              <a:extLst>
                <a:ext uri="{FF2B5EF4-FFF2-40B4-BE49-F238E27FC236}">
                  <a16:creationId xmlns:a16="http://schemas.microsoft.com/office/drawing/2014/main" id="{8A43500C-3784-32F4-703D-ACA16020F72B}"/>
                </a:ext>
              </a:extLst>
            </p:cNvPr>
            <p:cNvSpPr/>
            <p:nvPr/>
          </p:nvSpPr>
          <p:spPr>
            <a:xfrm rot="2779867">
              <a:off x="9088887" y="1751034"/>
              <a:ext cx="2052001" cy="683999"/>
            </a:xfrm>
            <a:prstGeom prst="parallelogram">
              <a:avLst>
                <a:gd name="adj" fmla="val 57769"/>
              </a:avLst>
            </a:prstGeom>
            <a:gradFill flip="none" rotWithShape="1">
              <a:gsLst>
                <a:gs pos="0">
                  <a:srgbClr val="333333"/>
                </a:gs>
                <a:gs pos="59000">
                  <a:srgbClr val="FFC000"/>
                </a:gs>
                <a:gs pos="100000">
                  <a:srgbClr val="D6A321"/>
                </a:gs>
              </a:gsLst>
              <a:lin ang="162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2400" dirty="0"/>
                <a:t>`</a:t>
              </a:r>
              <a:endParaRPr lang="zh-CN" altLang="en-US" sz="2400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42F87D2-45B4-147C-B2EA-D75012EADA8B}"/>
              </a:ext>
            </a:extLst>
          </p:cNvPr>
          <p:cNvGrpSpPr/>
          <p:nvPr/>
        </p:nvGrpSpPr>
        <p:grpSpPr>
          <a:xfrm>
            <a:off x="5184346" y="1090913"/>
            <a:ext cx="3505540" cy="1565775"/>
            <a:chOff x="6097025" y="3298527"/>
            <a:chExt cx="4701396" cy="2099913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CC8ED8C-DE06-12DA-24C0-FA7BBF5A049C}"/>
                </a:ext>
              </a:extLst>
            </p:cNvPr>
            <p:cNvCxnSpPr/>
            <p:nvPr/>
          </p:nvCxnSpPr>
          <p:spPr>
            <a:xfrm>
              <a:off x="8505779" y="3534956"/>
              <a:ext cx="1177630" cy="126023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BE06B27-A89A-63D6-E7FC-E374B6CFAA95}"/>
                </a:ext>
              </a:extLst>
            </p:cNvPr>
            <p:cNvCxnSpPr/>
            <p:nvPr/>
          </p:nvCxnSpPr>
          <p:spPr>
            <a:xfrm>
              <a:off x="9620791" y="3298527"/>
              <a:ext cx="1177630" cy="126023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5793B35C-F5B3-1A2F-F829-F73D0A69814E}"/>
                </a:ext>
              </a:extLst>
            </p:cNvPr>
            <p:cNvCxnSpPr/>
            <p:nvPr/>
          </p:nvCxnSpPr>
          <p:spPr>
            <a:xfrm>
              <a:off x="7284411" y="3851233"/>
              <a:ext cx="1177630" cy="126023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90" name="直接连接符 114689">
              <a:extLst>
                <a:ext uri="{FF2B5EF4-FFF2-40B4-BE49-F238E27FC236}">
                  <a16:creationId xmlns:a16="http://schemas.microsoft.com/office/drawing/2014/main" id="{79863463-4D90-F073-8AA9-6B8BF8F9FE17}"/>
                </a:ext>
              </a:extLst>
            </p:cNvPr>
            <p:cNvCxnSpPr/>
            <p:nvPr/>
          </p:nvCxnSpPr>
          <p:spPr>
            <a:xfrm>
              <a:off x="6097025" y="4138210"/>
              <a:ext cx="1177630" cy="126023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705" name="组合 114704">
            <a:extLst>
              <a:ext uri="{FF2B5EF4-FFF2-40B4-BE49-F238E27FC236}">
                <a16:creationId xmlns:a16="http://schemas.microsoft.com/office/drawing/2014/main" id="{6D61AC8F-EC23-E595-0DA8-BFD681D000E3}"/>
              </a:ext>
            </a:extLst>
          </p:cNvPr>
          <p:cNvGrpSpPr/>
          <p:nvPr/>
        </p:nvGrpSpPr>
        <p:grpSpPr>
          <a:xfrm>
            <a:off x="4773176" y="1214017"/>
            <a:ext cx="3542710" cy="1565775"/>
            <a:chOff x="6097025" y="3298527"/>
            <a:chExt cx="4751246" cy="2099913"/>
          </a:xfrm>
        </p:grpSpPr>
        <p:cxnSp>
          <p:nvCxnSpPr>
            <p:cNvPr id="114706" name="直接连接符 114705">
              <a:extLst>
                <a:ext uri="{FF2B5EF4-FFF2-40B4-BE49-F238E27FC236}">
                  <a16:creationId xmlns:a16="http://schemas.microsoft.com/office/drawing/2014/main" id="{460CC96A-D4AF-1432-A26B-CA8FFA13A3C6}"/>
                </a:ext>
              </a:extLst>
            </p:cNvPr>
            <p:cNvCxnSpPr/>
            <p:nvPr/>
          </p:nvCxnSpPr>
          <p:spPr>
            <a:xfrm>
              <a:off x="8426019" y="3534955"/>
              <a:ext cx="1177630" cy="1260229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07" name="直接连接符 114706">
              <a:extLst>
                <a:ext uri="{FF2B5EF4-FFF2-40B4-BE49-F238E27FC236}">
                  <a16:creationId xmlns:a16="http://schemas.microsoft.com/office/drawing/2014/main" id="{9805DD1C-DCAE-FAC2-0438-AC1721DD3989}"/>
                </a:ext>
              </a:extLst>
            </p:cNvPr>
            <p:cNvCxnSpPr/>
            <p:nvPr/>
          </p:nvCxnSpPr>
          <p:spPr>
            <a:xfrm>
              <a:off x="9670641" y="3298527"/>
              <a:ext cx="1177630" cy="1260229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08" name="直接连接符 114707">
              <a:extLst>
                <a:ext uri="{FF2B5EF4-FFF2-40B4-BE49-F238E27FC236}">
                  <a16:creationId xmlns:a16="http://schemas.microsoft.com/office/drawing/2014/main" id="{5BD2732A-B19F-4CC7-23A2-860560FF3FF2}"/>
                </a:ext>
              </a:extLst>
            </p:cNvPr>
            <p:cNvCxnSpPr/>
            <p:nvPr/>
          </p:nvCxnSpPr>
          <p:spPr>
            <a:xfrm>
              <a:off x="7284411" y="3851233"/>
              <a:ext cx="1177630" cy="126023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09" name="直接连接符 114708">
              <a:extLst>
                <a:ext uri="{FF2B5EF4-FFF2-40B4-BE49-F238E27FC236}">
                  <a16:creationId xmlns:a16="http://schemas.microsoft.com/office/drawing/2014/main" id="{018AE146-E40F-F511-F1B4-C92A6DDA780F}"/>
                </a:ext>
              </a:extLst>
            </p:cNvPr>
            <p:cNvCxnSpPr/>
            <p:nvPr/>
          </p:nvCxnSpPr>
          <p:spPr>
            <a:xfrm>
              <a:off x="6097025" y="4138210"/>
              <a:ext cx="1177630" cy="126023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815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14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14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4698" grpId="0" autoUpdateAnimBg="0"/>
      <p:bldP spid="14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732" name="Object 44"/>
          <p:cNvGraphicFramePr>
            <a:graphicFrameLocks noChangeAspect="1"/>
          </p:cNvGraphicFramePr>
          <p:nvPr/>
        </p:nvGraphicFramePr>
        <p:xfrm>
          <a:off x="1520894" y="4382860"/>
          <a:ext cx="1570614" cy="713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12520" imgH="406080" progId="Equation.DSMT4">
                  <p:embed/>
                </p:oleObj>
              </mc:Choice>
              <mc:Fallback>
                <p:oleObj name="Equation" r:id="rId5" imgW="812520" imgH="406080" progId="Equation.DSMT4">
                  <p:embed/>
                  <p:pic>
                    <p:nvPicPr>
                      <p:cNvPr id="114732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100000" contrast="100000"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94" y="4382860"/>
                        <a:ext cx="1570614" cy="713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733" name="Object 45"/>
          <p:cNvGraphicFramePr>
            <a:graphicFrameLocks noChangeAspect="1"/>
          </p:cNvGraphicFramePr>
          <p:nvPr/>
        </p:nvGraphicFramePr>
        <p:xfrm>
          <a:off x="1520894" y="3575008"/>
          <a:ext cx="2131023" cy="829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914003" imgH="355446" progId="Equation.3">
                  <p:embed/>
                </p:oleObj>
              </mc:Choice>
              <mc:Fallback>
                <p:oleObj name="公式" r:id="rId7" imgW="914003" imgH="355446" progId="Equation.3">
                  <p:embed/>
                  <p:pic>
                    <p:nvPicPr>
                      <p:cNvPr id="114733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94" y="3575008"/>
                        <a:ext cx="2131023" cy="8294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734" name="Text Box 46"/>
          <p:cNvSpPr txBox="1">
            <a:spLocks noChangeArrowheads="1"/>
          </p:cNvSpPr>
          <p:nvPr/>
        </p:nvSpPr>
        <p:spPr bwMode="auto">
          <a:xfrm>
            <a:off x="1069020" y="3130701"/>
            <a:ext cx="1969333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(4) 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条纹间距</a:t>
            </a:r>
          </a:p>
        </p:txBody>
      </p:sp>
      <p:graphicFrame>
        <p:nvGraphicFramePr>
          <p:cNvPr id="43" name="Object 7">
            <a:extLst>
              <a:ext uri="{FF2B5EF4-FFF2-40B4-BE49-F238E27FC236}">
                <a16:creationId xmlns:a16="http://schemas.microsoft.com/office/drawing/2014/main" id="{B1534584-2900-4B63-96AC-0A8B7C02CF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3317" y="4360212"/>
          <a:ext cx="749901" cy="719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69800" imgH="406080" progId="Equation.DSMT4">
                  <p:embed/>
                </p:oleObj>
              </mc:Choice>
              <mc:Fallback>
                <p:oleObj name="Equation" r:id="rId9" imgW="469800" imgH="406080" progId="Equation.DSMT4">
                  <p:embed/>
                  <p:pic>
                    <p:nvPicPr>
                      <p:cNvPr id="43" name="Object 7">
                        <a:extLst>
                          <a:ext uri="{FF2B5EF4-FFF2-40B4-BE49-F238E27FC236}">
                            <a16:creationId xmlns:a16="http://schemas.microsoft.com/office/drawing/2014/main" id="{B1534584-2900-4B63-96AC-0A8B7C02CF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3317" y="4360212"/>
                        <a:ext cx="749901" cy="7195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7">
            <a:extLst>
              <a:ext uri="{FF2B5EF4-FFF2-40B4-BE49-F238E27FC236}">
                <a16:creationId xmlns:a16="http://schemas.microsoft.com/office/drawing/2014/main" id="{759F3B20-204A-5B95-23DC-D28A59A3F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219" y="439372"/>
            <a:ext cx="570355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rgbClr val="1C1C1C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333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(3) </a:t>
            </a:r>
            <a:r>
              <a:rPr lang="zh-CN" altLang="en-US" sz="2333" dirty="0">
                <a:solidFill>
                  <a:schemeClr val="tx2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相邻</a:t>
            </a:r>
            <a:r>
              <a:rPr lang="zh-CN" altLang="en-US" sz="2333" dirty="0">
                <a:solidFill>
                  <a:schemeClr val="tx1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明或暗条纹中心对应的</a:t>
            </a:r>
            <a:r>
              <a:rPr lang="zh-CN" altLang="en-US" sz="2333" dirty="0">
                <a:solidFill>
                  <a:schemeClr val="tx2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厚度差</a:t>
            </a:r>
            <a:endParaRPr lang="zh-CN" altLang="zh-CN" sz="2333" dirty="0">
              <a:solidFill>
                <a:schemeClr val="tx2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36">
            <a:extLst>
              <a:ext uri="{FF2B5EF4-FFF2-40B4-BE49-F238E27FC236}">
                <a16:creationId xmlns:a16="http://schemas.microsoft.com/office/drawing/2014/main" id="{670B5E8C-17F2-03FD-AD97-A6E7E15F60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1629" y="884169"/>
          <a:ext cx="3836458" cy="751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98600" imgH="406080" progId="Equation.DSMT4">
                  <p:embed/>
                </p:oleObj>
              </mc:Choice>
              <mc:Fallback>
                <p:oleObj name="Equation" r:id="rId11" imgW="2298600" imgH="406080" progId="Equation.DSMT4">
                  <p:embed/>
                  <p:pic>
                    <p:nvPicPr>
                      <p:cNvPr id="6" name="Object 36">
                        <a:extLst>
                          <a:ext uri="{FF2B5EF4-FFF2-40B4-BE49-F238E27FC236}">
                            <a16:creationId xmlns:a16="http://schemas.microsoft.com/office/drawing/2014/main" id="{670B5E8C-17F2-03FD-AD97-A6E7E15F60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1629" y="884169"/>
                        <a:ext cx="3836458" cy="751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6">
            <a:extLst>
              <a:ext uri="{FF2B5EF4-FFF2-40B4-BE49-F238E27FC236}">
                <a16:creationId xmlns:a16="http://schemas.microsoft.com/office/drawing/2014/main" id="{1409E15D-AA22-EEDB-E74E-8260CA23D9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47006" y="925428"/>
          <a:ext cx="1038490" cy="751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22080" imgH="406080" progId="Equation.DSMT4">
                  <p:embed/>
                </p:oleObj>
              </mc:Choice>
              <mc:Fallback>
                <p:oleObj name="Equation" r:id="rId13" imgW="622080" imgH="406080" progId="Equation.DSMT4">
                  <p:embed/>
                  <p:pic>
                    <p:nvPicPr>
                      <p:cNvPr id="2" name="Object 36">
                        <a:extLst>
                          <a:ext uri="{FF2B5EF4-FFF2-40B4-BE49-F238E27FC236}">
                            <a16:creationId xmlns:a16="http://schemas.microsoft.com/office/drawing/2014/main" id="{1409E15D-AA22-EEDB-E74E-8260CA23D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7006" y="925428"/>
                        <a:ext cx="1038490" cy="751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77">
            <a:extLst>
              <a:ext uri="{FF2B5EF4-FFF2-40B4-BE49-F238E27FC236}">
                <a16:creationId xmlns:a16="http://schemas.microsoft.com/office/drawing/2014/main" id="{69473C50-9CE0-2E9B-50E3-529F5E53FE44}"/>
              </a:ext>
            </a:extLst>
          </p:cNvPr>
          <p:cNvGrpSpPr/>
          <p:nvPr/>
        </p:nvGrpSpPr>
        <p:grpSpPr>
          <a:xfrm>
            <a:off x="1680271" y="1664146"/>
            <a:ext cx="2487414" cy="1265041"/>
            <a:chOff x="385" y="3077"/>
            <a:chExt cx="2507" cy="1275"/>
          </a:xfrm>
        </p:grpSpPr>
        <p:sp>
          <p:nvSpPr>
            <p:cNvPr id="54" name="Text Box 64">
              <a:extLst>
                <a:ext uri="{FF2B5EF4-FFF2-40B4-BE49-F238E27FC236}">
                  <a16:creationId xmlns:a16="http://schemas.microsoft.com/office/drawing/2014/main" id="{F6CC4AD2-5852-BFD2-2A23-A7C9A27D76B0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385" y="3077"/>
              <a:ext cx="2507" cy="111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anchor="ctr" anchorCtr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2333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每移动</a:t>
              </a:r>
              <a:r>
                <a:rPr lang="en-US" altLang="zh-CN" sz="2333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1</a:t>
              </a:r>
              <a:r>
                <a:rPr lang="zh-CN" altLang="en-US" sz="2333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个条纹，</a:t>
              </a:r>
              <a:endParaRPr lang="en-US" altLang="zh-CN" sz="2333" dirty="0">
                <a:solidFill>
                  <a:srgbClr val="0000FF"/>
                </a:solidFill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2333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膜厚度改变</a:t>
              </a:r>
            </a:p>
          </p:txBody>
        </p:sp>
        <p:graphicFrame>
          <p:nvGraphicFramePr>
            <p:cNvPr id="55" name="Object 65">
              <a:extLst>
                <a:ext uri="{FF2B5EF4-FFF2-40B4-BE49-F238E27FC236}">
                  <a16:creationId xmlns:a16="http://schemas.microsoft.com/office/drawing/2014/main" id="{FED5F24D-F270-06E6-3C49-6C7980C17BB7}"/>
                </a:ext>
              </a:extLst>
            </p:cNvPr>
            <p:cNvGraphicFramePr/>
            <p:nvPr>
              <p:custDataLst>
                <p:tags r:id="rId2"/>
              </p:custDataLst>
            </p:nvPr>
          </p:nvGraphicFramePr>
          <p:xfrm>
            <a:off x="1975" y="3577"/>
            <a:ext cx="454" cy="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241200" imgH="406080" progId="Equation.DSMT4">
                    <p:embed/>
                  </p:oleObj>
                </mc:Choice>
                <mc:Fallback>
                  <p:oleObj name="Equation" r:id="rId15" imgW="241200" imgH="406080" progId="Equation.DSMT4">
                    <p:embed/>
                    <p:pic>
                      <p:nvPicPr>
                        <p:cNvPr id="55" name="Object 65">
                          <a:extLst>
                            <a:ext uri="{FF2B5EF4-FFF2-40B4-BE49-F238E27FC236}">
                              <a16:creationId xmlns:a16="http://schemas.microsoft.com/office/drawing/2014/main" id="{FED5F24D-F270-06E6-3C49-6C7980C17B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975" y="3577"/>
                          <a:ext cx="454" cy="77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6" name="Text Box 46">
            <a:extLst>
              <a:ext uri="{FF2B5EF4-FFF2-40B4-BE49-F238E27FC236}">
                <a16:creationId xmlns:a16="http://schemas.microsoft.com/office/drawing/2014/main" id="{CEB2EAE6-9550-D61B-4687-04329A9BA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2876" y="3126238"/>
            <a:ext cx="3436019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333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相等，</a:t>
            </a:r>
            <a:r>
              <a:rPr lang="zh-CN" altLang="zh-CN" sz="2333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疏密程度与</a:t>
            </a:r>
            <a:r>
              <a:rPr lang="en-US" altLang="zh-CN" sz="2333" i="1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2333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sz="2333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有关</a:t>
            </a:r>
            <a:endParaRPr lang="zh-CN" altLang="en-US" sz="2333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7" name="Text Box 46">
            <a:extLst>
              <a:ext uri="{FF2B5EF4-FFF2-40B4-BE49-F238E27FC236}">
                <a16:creationId xmlns:a16="http://schemas.microsoft.com/office/drawing/2014/main" id="{BDCA4855-3BB4-85CD-3C2F-58A1252B3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9497" y="446505"/>
            <a:ext cx="1293816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333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相等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0BFAB52-8004-E1EF-6A13-D50FD0457355}"/>
              </a:ext>
            </a:extLst>
          </p:cNvPr>
          <p:cNvSpPr txBox="1"/>
          <p:nvPr/>
        </p:nvSpPr>
        <p:spPr>
          <a:xfrm>
            <a:off x="4053970" y="4548185"/>
            <a:ext cx="1319843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333" i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2333" i="1" dirty="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333" dirty="0">
                <a:solidFill>
                  <a:srgbClr val="FF0000"/>
                </a:solidFill>
                <a:ea typeface="宋体" panose="02010600030101010101" pitchFamily="2" charset="-122"/>
              </a:rPr>
              <a:t>&lt; 1</a:t>
            </a:r>
            <a:r>
              <a:rPr lang="en-US" altLang="zh-CN" sz="2333" b="0" baseline="30000" dirty="0">
                <a:solidFill>
                  <a:srgbClr val="FF0000"/>
                </a:solidFill>
                <a:ea typeface="宋体" panose="02010600030101010101" pitchFamily="2" charset="-122"/>
              </a:rPr>
              <a:t>o</a:t>
            </a:r>
            <a:endParaRPr lang="zh-CN" altLang="en-US" sz="2333" b="0" baseline="30000" dirty="0">
              <a:solidFill>
                <a:srgbClr val="FF0000"/>
              </a:solidFill>
            </a:endParaRPr>
          </a:p>
        </p:txBody>
      </p:sp>
      <p:grpSp>
        <p:nvGrpSpPr>
          <p:cNvPr id="114708" name="组合 114707">
            <a:extLst>
              <a:ext uri="{FF2B5EF4-FFF2-40B4-BE49-F238E27FC236}">
                <a16:creationId xmlns:a16="http://schemas.microsoft.com/office/drawing/2014/main" id="{46305585-04B9-A526-C6F4-D4742A395389}"/>
              </a:ext>
            </a:extLst>
          </p:cNvPr>
          <p:cNvGrpSpPr/>
          <p:nvPr/>
        </p:nvGrpSpPr>
        <p:grpSpPr>
          <a:xfrm>
            <a:off x="5062680" y="1344251"/>
            <a:ext cx="3498288" cy="1840011"/>
            <a:chOff x="4470832" y="1594354"/>
            <a:chExt cx="4168836" cy="2226073"/>
          </a:xfrm>
        </p:grpSpPr>
        <p:grpSp>
          <p:nvGrpSpPr>
            <p:cNvPr id="114709" name="组合 114708">
              <a:extLst>
                <a:ext uri="{FF2B5EF4-FFF2-40B4-BE49-F238E27FC236}">
                  <a16:creationId xmlns:a16="http://schemas.microsoft.com/office/drawing/2014/main" id="{B7A9121E-E4ED-9849-252B-CFD06E2289C3}"/>
                </a:ext>
              </a:extLst>
            </p:cNvPr>
            <p:cNvGrpSpPr/>
            <p:nvPr/>
          </p:nvGrpSpPr>
          <p:grpSpPr>
            <a:xfrm>
              <a:off x="4470832" y="1839486"/>
              <a:ext cx="4168836" cy="1689279"/>
              <a:chOff x="6505284" y="3598854"/>
              <a:chExt cx="5590964" cy="2265548"/>
            </a:xfrm>
          </p:grpSpPr>
          <p:grpSp>
            <p:nvGrpSpPr>
              <p:cNvPr id="114723" name="组合 114722">
                <a:extLst>
                  <a:ext uri="{FF2B5EF4-FFF2-40B4-BE49-F238E27FC236}">
                    <a16:creationId xmlns:a16="http://schemas.microsoft.com/office/drawing/2014/main" id="{F10ACA9D-70E7-2A20-A899-329EE0EF985A}"/>
                  </a:ext>
                </a:extLst>
              </p:cNvPr>
              <p:cNvGrpSpPr/>
              <p:nvPr/>
            </p:nvGrpSpPr>
            <p:grpSpPr>
              <a:xfrm>
                <a:off x="6505284" y="3598854"/>
                <a:ext cx="5590964" cy="2265548"/>
                <a:chOff x="5508772" y="1386820"/>
                <a:chExt cx="5590964" cy="2265548"/>
              </a:xfrm>
            </p:grpSpPr>
            <p:grpSp>
              <p:nvGrpSpPr>
                <p:cNvPr id="114727" name="组合 114726">
                  <a:extLst>
                    <a:ext uri="{FF2B5EF4-FFF2-40B4-BE49-F238E27FC236}">
                      <a16:creationId xmlns:a16="http://schemas.microsoft.com/office/drawing/2014/main" id="{67D430BA-7922-58CE-ECDE-7F23A56C53DE}"/>
                    </a:ext>
                  </a:extLst>
                </p:cNvPr>
                <p:cNvGrpSpPr/>
                <p:nvPr/>
              </p:nvGrpSpPr>
              <p:grpSpPr>
                <a:xfrm>
                  <a:off x="5508772" y="1386820"/>
                  <a:ext cx="5590964" cy="2265548"/>
                  <a:chOff x="5508772" y="1386820"/>
                  <a:chExt cx="5590964" cy="2265548"/>
                </a:xfrm>
              </p:grpSpPr>
              <p:cxnSp>
                <p:nvCxnSpPr>
                  <p:cNvPr id="114730" name="直接连接符 114729">
                    <a:extLst>
                      <a:ext uri="{FF2B5EF4-FFF2-40B4-BE49-F238E27FC236}">
                        <a16:creationId xmlns:a16="http://schemas.microsoft.com/office/drawing/2014/main" id="{D66E47C5-A167-DAAD-F2C1-75D3449DEC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08772" y="2434897"/>
                    <a:ext cx="4376532" cy="0"/>
                  </a:xfrm>
                  <a:prstGeom prst="line">
                    <a:avLst/>
                  </a:prstGeom>
                  <a:ln w="12700">
                    <a:solidFill>
                      <a:srgbClr val="3333FF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731" name="直接连接符 114730">
                    <a:extLst>
                      <a:ext uri="{FF2B5EF4-FFF2-40B4-BE49-F238E27FC236}">
                        <a16:creationId xmlns:a16="http://schemas.microsoft.com/office/drawing/2014/main" id="{A37089AA-E70B-FE33-6D79-AA0B5E22C8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26157" y="1386820"/>
                    <a:ext cx="0" cy="1048077"/>
                  </a:xfrm>
                  <a:prstGeom prst="line">
                    <a:avLst/>
                  </a:prstGeom>
                  <a:ln w="12700">
                    <a:solidFill>
                      <a:srgbClr val="3333FF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735" name="直接连接符 114734">
                    <a:extLst>
                      <a:ext uri="{FF2B5EF4-FFF2-40B4-BE49-F238E27FC236}">
                        <a16:creationId xmlns:a16="http://schemas.microsoft.com/office/drawing/2014/main" id="{8CAE65F7-F273-F56C-34C4-70FC0D586EF9}"/>
                      </a:ext>
                    </a:extLst>
                  </p:cNvPr>
                  <p:cNvCxnSpPr>
                    <a:cxnSpLocks/>
                    <a:endCxn id="114728" idx="2"/>
                  </p:cNvCxnSpPr>
                  <p:nvPr/>
                </p:nvCxnSpPr>
                <p:spPr>
                  <a:xfrm>
                    <a:off x="9921008" y="2434897"/>
                    <a:ext cx="1178728" cy="1217471"/>
                  </a:xfrm>
                  <a:prstGeom prst="line">
                    <a:avLst/>
                  </a:prstGeom>
                  <a:ln w="12700">
                    <a:solidFill>
                      <a:srgbClr val="3333FF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4728" name="AutoShape 3">
                  <a:extLst>
                    <a:ext uri="{FF2B5EF4-FFF2-40B4-BE49-F238E27FC236}">
                      <a16:creationId xmlns:a16="http://schemas.microsoft.com/office/drawing/2014/main" id="{F98B86E5-4C4C-0888-B785-5DD588B59A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6720140" y="2602268"/>
                  <a:ext cx="4379596" cy="1050100"/>
                </a:xfrm>
                <a:prstGeom prst="rtTriangle">
                  <a:avLst/>
                </a:prstGeom>
                <a:solidFill>
                  <a:srgbClr val="99CCFF">
                    <a:alpha val="69804"/>
                  </a:srgbClr>
                </a:solidFill>
                <a:ln w="19050">
                  <a:solidFill>
                    <a:srgbClr val="3333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 dirty="0">
                    <a:solidFill>
                      <a:srgbClr val="008000"/>
                    </a:solidFill>
                  </a:endParaRPr>
                </a:p>
              </p:txBody>
            </p:sp>
            <p:sp>
              <p:nvSpPr>
                <p:cNvPr id="114729" name="平行四边形 114728">
                  <a:extLst>
                    <a:ext uri="{FF2B5EF4-FFF2-40B4-BE49-F238E27FC236}">
                      <a16:creationId xmlns:a16="http://schemas.microsoft.com/office/drawing/2014/main" id="{34931607-77C0-E93C-4075-AFC1A4385750}"/>
                    </a:ext>
                  </a:extLst>
                </p:cNvPr>
                <p:cNvSpPr/>
                <p:nvPr/>
              </p:nvSpPr>
              <p:spPr>
                <a:xfrm rot="20798525" flipH="1">
                  <a:off x="5606162" y="1785826"/>
                  <a:ext cx="5404938" cy="1476000"/>
                </a:xfrm>
                <a:prstGeom prst="parallelogram">
                  <a:avLst>
                    <a:gd name="adj" fmla="val 58275"/>
                  </a:avLst>
                </a:prstGeom>
                <a:solidFill>
                  <a:srgbClr val="C0DFFF">
                    <a:alpha val="69804"/>
                  </a:srgbClr>
                </a:solidFill>
                <a:ln w="19050">
                  <a:solidFill>
                    <a:srgbClr val="3333FF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25000"/>
                    </a:lnSpc>
                  </a:pPr>
                  <a:endParaRPr lang="zh-CN" altLang="en-US" sz="2400" dirty="0"/>
                </a:p>
              </p:txBody>
            </p:sp>
          </p:grpSp>
          <p:grpSp>
            <p:nvGrpSpPr>
              <p:cNvPr id="114724" name="组合 114723">
                <a:extLst>
                  <a:ext uri="{FF2B5EF4-FFF2-40B4-BE49-F238E27FC236}">
                    <a16:creationId xmlns:a16="http://schemas.microsoft.com/office/drawing/2014/main" id="{2A006AEE-F192-4A3D-87EC-B6F586560E4C}"/>
                  </a:ext>
                </a:extLst>
              </p:cNvPr>
              <p:cNvGrpSpPr/>
              <p:nvPr/>
            </p:nvGrpSpPr>
            <p:grpSpPr>
              <a:xfrm>
                <a:off x="8637940" y="5558816"/>
                <a:ext cx="552441" cy="288925"/>
                <a:chOff x="7641428" y="2753699"/>
                <a:chExt cx="552441" cy="288925"/>
              </a:xfrm>
            </p:grpSpPr>
            <p:graphicFrame>
              <p:nvGraphicFramePr>
                <p:cNvPr id="114725" name="Object 5">
                  <a:extLst>
                    <a:ext uri="{FF2B5EF4-FFF2-40B4-BE49-F238E27FC236}">
                      <a16:creationId xmlns:a16="http://schemas.microsoft.com/office/drawing/2014/main" id="{6B3BCC7D-7F57-41F1-550A-B157662C9F2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7982731" y="2753699"/>
                <a:ext cx="211138" cy="28892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7" imgW="241930" imgH="331062" progId="Equation.3">
                        <p:embed/>
                      </p:oleObj>
                    </mc:Choice>
                    <mc:Fallback>
                      <p:oleObj r:id="rId17" imgW="241930" imgH="331062" progId="Equation.3">
                        <p:embed/>
                        <p:pic>
                          <p:nvPicPr>
                            <p:cNvPr id="114725" name="Object 5">
                              <a:extLst>
                                <a:ext uri="{FF2B5EF4-FFF2-40B4-BE49-F238E27FC236}">
                                  <a16:creationId xmlns:a16="http://schemas.microsoft.com/office/drawing/2014/main" id="{6B3BCC7D-7F57-41F1-550A-B157662C9F2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982731" y="2753699"/>
                              <a:ext cx="211138" cy="28892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14726" name="Arc 56">
                  <a:extLst>
                    <a:ext uri="{FF2B5EF4-FFF2-40B4-BE49-F238E27FC236}">
                      <a16:creationId xmlns:a16="http://schemas.microsoft.com/office/drawing/2014/main" id="{C268882E-0B6E-775A-B784-E393E26E5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328527">
                  <a:off x="7641428" y="2820406"/>
                  <a:ext cx="165473" cy="207543"/>
                </a:xfrm>
                <a:custGeom>
                  <a:avLst/>
                  <a:gdLst>
                    <a:gd name="T0" fmla="*/ 0 w 21600"/>
                    <a:gd name="T1" fmla="*/ 0 h 26975"/>
                    <a:gd name="T2" fmla="*/ 0 w 21600"/>
                    <a:gd name="T3" fmla="*/ 0 h 26975"/>
                    <a:gd name="T4" fmla="*/ 0 w 21600"/>
                    <a:gd name="T5" fmla="*/ 0 h 26975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6975" fill="none" extrusionOk="0">
                      <a:moveTo>
                        <a:pt x="8878" y="-1"/>
                      </a:moveTo>
                      <a:cubicBezTo>
                        <a:pt x="16621" y="3491"/>
                        <a:pt x="21600" y="11196"/>
                        <a:pt x="21600" y="19691"/>
                      </a:cubicBezTo>
                      <a:cubicBezTo>
                        <a:pt x="21600" y="22173"/>
                        <a:pt x="21172" y="24637"/>
                        <a:pt x="20334" y="26974"/>
                      </a:cubicBezTo>
                    </a:path>
                    <a:path w="21600" h="26975" stroke="0" extrusionOk="0">
                      <a:moveTo>
                        <a:pt x="8878" y="-1"/>
                      </a:moveTo>
                      <a:cubicBezTo>
                        <a:pt x="16621" y="3491"/>
                        <a:pt x="21600" y="11196"/>
                        <a:pt x="21600" y="19691"/>
                      </a:cubicBezTo>
                      <a:cubicBezTo>
                        <a:pt x="21600" y="22173"/>
                        <a:pt x="21172" y="24637"/>
                        <a:pt x="20334" y="26974"/>
                      </a:cubicBezTo>
                      <a:lnTo>
                        <a:pt x="0" y="19691"/>
                      </a:lnTo>
                      <a:lnTo>
                        <a:pt x="8878" y="-1"/>
                      </a:lnTo>
                      <a:close/>
                    </a:path>
                  </a:pathLst>
                </a:custGeom>
                <a:noFill/>
                <a:ln w="158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14710" name="组合 114709">
              <a:extLst>
                <a:ext uri="{FF2B5EF4-FFF2-40B4-BE49-F238E27FC236}">
                  <a16:creationId xmlns:a16="http://schemas.microsoft.com/office/drawing/2014/main" id="{A923178B-25E7-2453-C66A-A8845937129D}"/>
                </a:ext>
              </a:extLst>
            </p:cNvPr>
            <p:cNvGrpSpPr/>
            <p:nvPr/>
          </p:nvGrpSpPr>
          <p:grpSpPr>
            <a:xfrm>
              <a:off x="4969632" y="1594354"/>
              <a:ext cx="3189271" cy="2226073"/>
              <a:chOff x="6179650" y="1067033"/>
              <a:chExt cx="4277237" cy="2985460"/>
            </a:xfrm>
          </p:grpSpPr>
          <p:sp>
            <p:nvSpPr>
              <p:cNvPr id="114719" name="平行四边形 114718">
                <a:extLst>
                  <a:ext uri="{FF2B5EF4-FFF2-40B4-BE49-F238E27FC236}">
                    <a16:creationId xmlns:a16="http://schemas.microsoft.com/office/drawing/2014/main" id="{BEF1F037-BF2E-79B5-E0A0-4BEC55CD540C}"/>
                  </a:ext>
                </a:extLst>
              </p:cNvPr>
              <p:cNvSpPr/>
              <p:nvPr/>
            </p:nvSpPr>
            <p:spPr>
              <a:xfrm rot="2779867">
                <a:off x="5585650" y="2342493"/>
                <a:ext cx="2304000" cy="1116000"/>
              </a:xfrm>
              <a:prstGeom prst="parallelogram">
                <a:avLst>
                  <a:gd name="adj" fmla="val 57769"/>
                </a:avLst>
              </a:prstGeom>
              <a:gradFill flip="none" rotWithShape="1">
                <a:gsLst>
                  <a:gs pos="0">
                    <a:srgbClr val="333333"/>
                  </a:gs>
                  <a:gs pos="48000">
                    <a:srgbClr val="FFC000"/>
                  </a:gs>
                  <a:gs pos="100000">
                    <a:srgbClr val="333333"/>
                  </a:gs>
                </a:gsLst>
                <a:lin ang="16200000" scaled="1"/>
                <a:tileRect/>
              </a:gradFill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endParaRPr lang="zh-CN" altLang="en-US" sz="2400" dirty="0"/>
              </a:p>
            </p:txBody>
          </p:sp>
          <p:sp>
            <p:nvSpPr>
              <p:cNvPr id="114720" name="平行四边形 114719">
                <a:extLst>
                  <a:ext uri="{FF2B5EF4-FFF2-40B4-BE49-F238E27FC236}">
                    <a16:creationId xmlns:a16="http://schemas.microsoft.com/office/drawing/2014/main" id="{3968D6ED-3D38-0B83-60F7-712416A9FE1A}"/>
                  </a:ext>
                </a:extLst>
              </p:cNvPr>
              <p:cNvSpPr/>
              <p:nvPr/>
            </p:nvSpPr>
            <p:spPr>
              <a:xfrm rot="2779867">
                <a:off x="6775584" y="2055516"/>
                <a:ext cx="2304000" cy="1116000"/>
              </a:xfrm>
              <a:prstGeom prst="parallelogram">
                <a:avLst>
                  <a:gd name="adj" fmla="val 57769"/>
                </a:avLst>
              </a:prstGeom>
              <a:gradFill flip="none" rotWithShape="1">
                <a:gsLst>
                  <a:gs pos="0">
                    <a:srgbClr val="333333"/>
                  </a:gs>
                  <a:gs pos="48000">
                    <a:srgbClr val="FFC000"/>
                  </a:gs>
                  <a:gs pos="100000">
                    <a:srgbClr val="333333"/>
                  </a:gs>
                </a:gsLst>
                <a:lin ang="16200000" scaled="1"/>
                <a:tileRect/>
              </a:gradFill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endParaRPr lang="zh-CN" altLang="en-US" sz="2400" dirty="0"/>
              </a:p>
            </p:txBody>
          </p:sp>
          <p:sp>
            <p:nvSpPr>
              <p:cNvPr id="114721" name="平行四边形 114720">
                <a:extLst>
                  <a:ext uri="{FF2B5EF4-FFF2-40B4-BE49-F238E27FC236}">
                    <a16:creationId xmlns:a16="http://schemas.microsoft.com/office/drawing/2014/main" id="{48BBA55D-EAF3-99B6-63D8-992E3EF7D625}"/>
                  </a:ext>
                </a:extLst>
              </p:cNvPr>
              <p:cNvSpPr/>
              <p:nvPr/>
            </p:nvSpPr>
            <p:spPr>
              <a:xfrm rot="2779867">
                <a:off x="7953214" y="1775510"/>
                <a:ext cx="2304000" cy="1116000"/>
              </a:xfrm>
              <a:prstGeom prst="parallelogram">
                <a:avLst>
                  <a:gd name="adj" fmla="val 57769"/>
                </a:avLst>
              </a:prstGeom>
              <a:gradFill flip="none" rotWithShape="1">
                <a:gsLst>
                  <a:gs pos="0">
                    <a:srgbClr val="333333"/>
                  </a:gs>
                  <a:gs pos="48000">
                    <a:srgbClr val="FFC000"/>
                  </a:gs>
                  <a:gs pos="100000">
                    <a:srgbClr val="333333"/>
                  </a:gs>
                </a:gsLst>
                <a:lin ang="16200000" scaled="1"/>
                <a:tileRect/>
              </a:gradFill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endParaRPr lang="zh-CN" altLang="en-US" sz="2400" dirty="0"/>
              </a:p>
            </p:txBody>
          </p:sp>
          <p:sp>
            <p:nvSpPr>
              <p:cNvPr id="114722" name="平行四边形 114721">
                <a:extLst>
                  <a:ext uri="{FF2B5EF4-FFF2-40B4-BE49-F238E27FC236}">
                    <a16:creationId xmlns:a16="http://schemas.microsoft.com/office/drawing/2014/main" id="{216E0416-91C6-E066-A102-7753DAE23AFB}"/>
                  </a:ext>
                </a:extLst>
              </p:cNvPr>
              <p:cNvSpPr/>
              <p:nvPr/>
            </p:nvSpPr>
            <p:spPr>
              <a:xfrm rot="2779867">
                <a:off x="9088887" y="1751033"/>
                <a:ext cx="2052000" cy="684000"/>
              </a:xfrm>
              <a:prstGeom prst="parallelogram">
                <a:avLst>
                  <a:gd name="adj" fmla="val 57769"/>
                </a:avLst>
              </a:prstGeom>
              <a:gradFill flip="none" rotWithShape="1">
                <a:gsLst>
                  <a:gs pos="0">
                    <a:srgbClr val="333333"/>
                  </a:gs>
                  <a:gs pos="59000">
                    <a:srgbClr val="FFC000"/>
                  </a:gs>
                  <a:gs pos="100000">
                    <a:srgbClr val="D6A321"/>
                  </a:gs>
                </a:gsLst>
                <a:lin ang="16200000" scaled="1"/>
                <a:tileRect/>
              </a:gradFill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2400" dirty="0"/>
                  <a:t>`</a:t>
                </a:r>
                <a:endParaRPr lang="zh-CN" altLang="en-US" sz="2400" dirty="0"/>
              </a:p>
            </p:txBody>
          </p:sp>
        </p:grpSp>
        <p:grpSp>
          <p:nvGrpSpPr>
            <p:cNvPr id="114711" name="组合 114710">
              <a:extLst>
                <a:ext uri="{FF2B5EF4-FFF2-40B4-BE49-F238E27FC236}">
                  <a16:creationId xmlns:a16="http://schemas.microsoft.com/office/drawing/2014/main" id="{F9ADBADA-918D-D60D-1838-3B51783C94B7}"/>
                </a:ext>
              </a:extLst>
            </p:cNvPr>
            <p:cNvGrpSpPr/>
            <p:nvPr/>
          </p:nvGrpSpPr>
          <p:grpSpPr>
            <a:xfrm>
              <a:off x="4936206" y="1879478"/>
              <a:ext cx="3505540" cy="1565775"/>
              <a:chOff x="6097025" y="3298527"/>
              <a:chExt cx="4701396" cy="2099913"/>
            </a:xfrm>
          </p:grpSpPr>
          <p:cxnSp>
            <p:nvCxnSpPr>
              <p:cNvPr id="114712" name="直接连接符 114711">
                <a:extLst>
                  <a:ext uri="{FF2B5EF4-FFF2-40B4-BE49-F238E27FC236}">
                    <a16:creationId xmlns:a16="http://schemas.microsoft.com/office/drawing/2014/main" id="{0A7DC353-D7BB-C512-D8F7-B7B6FE2FDA17}"/>
                  </a:ext>
                </a:extLst>
              </p:cNvPr>
              <p:cNvCxnSpPr/>
              <p:nvPr/>
            </p:nvCxnSpPr>
            <p:spPr>
              <a:xfrm>
                <a:off x="6690718" y="3987800"/>
                <a:ext cx="1177630" cy="126023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13" name="直接连接符 114712">
                <a:extLst>
                  <a:ext uri="{FF2B5EF4-FFF2-40B4-BE49-F238E27FC236}">
                    <a16:creationId xmlns:a16="http://schemas.microsoft.com/office/drawing/2014/main" id="{B6DC594C-06A4-18E2-5D57-B3A52047E68A}"/>
                  </a:ext>
                </a:extLst>
              </p:cNvPr>
              <p:cNvCxnSpPr/>
              <p:nvPr/>
            </p:nvCxnSpPr>
            <p:spPr>
              <a:xfrm>
                <a:off x="7878104" y="3702389"/>
                <a:ext cx="1177630" cy="126023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14" name="直接连接符 114713">
                <a:extLst>
                  <a:ext uri="{FF2B5EF4-FFF2-40B4-BE49-F238E27FC236}">
                    <a16:creationId xmlns:a16="http://schemas.microsoft.com/office/drawing/2014/main" id="{CC73D5E9-7358-3F17-29E4-07895A972A03}"/>
                  </a:ext>
                </a:extLst>
              </p:cNvPr>
              <p:cNvCxnSpPr/>
              <p:nvPr/>
            </p:nvCxnSpPr>
            <p:spPr>
              <a:xfrm>
                <a:off x="9111665" y="3405314"/>
                <a:ext cx="1177630" cy="126023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15" name="直接连接符 114714">
                <a:extLst>
                  <a:ext uri="{FF2B5EF4-FFF2-40B4-BE49-F238E27FC236}">
                    <a16:creationId xmlns:a16="http://schemas.microsoft.com/office/drawing/2014/main" id="{E4FCA837-5440-7881-CAB0-9A816C22821E}"/>
                  </a:ext>
                </a:extLst>
              </p:cNvPr>
              <p:cNvCxnSpPr/>
              <p:nvPr/>
            </p:nvCxnSpPr>
            <p:spPr>
              <a:xfrm>
                <a:off x="8505779" y="3534956"/>
                <a:ext cx="1177630" cy="126023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16" name="直接连接符 114715">
                <a:extLst>
                  <a:ext uri="{FF2B5EF4-FFF2-40B4-BE49-F238E27FC236}">
                    <a16:creationId xmlns:a16="http://schemas.microsoft.com/office/drawing/2014/main" id="{A9BB7CB3-4521-0ABA-92C5-CF8F1CC5E7DD}"/>
                  </a:ext>
                </a:extLst>
              </p:cNvPr>
              <p:cNvCxnSpPr/>
              <p:nvPr/>
            </p:nvCxnSpPr>
            <p:spPr>
              <a:xfrm>
                <a:off x="9620791" y="3298527"/>
                <a:ext cx="1177630" cy="126023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17" name="直接连接符 114716">
                <a:extLst>
                  <a:ext uri="{FF2B5EF4-FFF2-40B4-BE49-F238E27FC236}">
                    <a16:creationId xmlns:a16="http://schemas.microsoft.com/office/drawing/2014/main" id="{C84FC12C-0D5A-BB9A-EDFF-43EBA426C46F}"/>
                  </a:ext>
                </a:extLst>
              </p:cNvPr>
              <p:cNvCxnSpPr/>
              <p:nvPr/>
            </p:nvCxnSpPr>
            <p:spPr>
              <a:xfrm>
                <a:off x="7284411" y="3851233"/>
                <a:ext cx="1177630" cy="126023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18" name="直接连接符 114717">
                <a:extLst>
                  <a:ext uri="{FF2B5EF4-FFF2-40B4-BE49-F238E27FC236}">
                    <a16:creationId xmlns:a16="http://schemas.microsoft.com/office/drawing/2014/main" id="{DE26113B-1F7F-72BC-6797-98FCB30E2ECC}"/>
                  </a:ext>
                </a:extLst>
              </p:cNvPr>
              <p:cNvCxnSpPr/>
              <p:nvPr/>
            </p:nvCxnSpPr>
            <p:spPr>
              <a:xfrm>
                <a:off x="6097025" y="4138210"/>
                <a:ext cx="1177630" cy="126023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C642E45-AA7E-7EA3-29ED-B9A5060BCD3F}"/>
              </a:ext>
            </a:extLst>
          </p:cNvPr>
          <p:cNvGrpSpPr/>
          <p:nvPr/>
        </p:nvGrpSpPr>
        <p:grpSpPr>
          <a:xfrm>
            <a:off x="7192667" y="1965205"/>
            <a:ext cx="705320" cy="437286"/>
            <a:chOff x="9244741" y="3238902"/>
            <a:chExt cx="846384" cy="524743"/>
          </a:xfrm>
        </p:grpSpPr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A3F350A-2CF0-8305-CE66-AAF18F1844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4741" y="3562933"/>
              <a:ext cx="846384" cy="200712"/>
            </a:xfrm>
            <a:prstGeom prst="straightConnector1">
              <a:avLst/>
            </a:prstGeom>
            <a:ln w="31750" cmpd="sng">
              <a:solidFill>
                <a:srgbClr val="FFFFFF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Object 43">
              <a:extLst>
                <a:ext uri="{FF2B5EF4-FFF2-40B4-BE49-F238E27FC236}">
                  <a16:creationId xmlns:a16="http://schemas.microsoft.com/office/drawing/2014/main" id="{E786FC48-1F5F-6722-88FE-30A983886BC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10622" y="3238902"/>
            <a:ext cx="150813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152731" imgH="343646" progId="Equation.3">
                    <p:embed/>
                  </p:oleObj>
                </mc:Choice>
                <mc:Fallback>
                  <p:oleObj r:id="rId19" imgW="152731" imgH="343646" progId="Equation.3">
                    <p:embed/>
                    <p:pic>
                      <p:nvPicPr>
                        <p:cNvPr id="37" name="Object 43">
                          <a:extLst>
                            <a:ext uri="{FF2B5EF4-FFF2-40B4-BE49-F238E27FC236}">
                              <a16:creationId xmlns:a16="http://schemas.microsoft.com/office/drawing/2014/main" id="{E786FC48-1F5F-6722-88FE-30A983886BC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10622" y="3238902"/>
                          <a:ext cx="150813" cy="3429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82BCB95-8997-7E46-5558-E745512A9443}"/>
              </a:ext>
            </a:extLst>
          </p:cNvPr>
          <p:cNvGrpSpPr/>
          <p:nvPr/>
        </p:nvGrpSpPr>
        <p:grpSpPr>
          <a:xfrm>
            <a:off x="7255839" y="2385312"/>
            <a:ext cx="1361948" cy="217529"/>
            <a:chOff x="6566905" y="3440342"/>
            <a:chExt cx="1634338" cy="261034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EDEB3C4C-3D6B-FC50-DBDE-988A1A087D5D}"/>
                </a:ext>
              </a:extLst>
            </p:cNvPr>
            <p:cNvGrpSpPr/>
            <p:nvPr/>
          </p:nvGrpSpPr>
          <p:grpSpPr>
            <a:xfrm>
              <a:off x="6566905" y="3462619"/>
              <a:ext cx="1634338" cy="238757"/>
              <a:chOff x="9130477" y="2271917"/>
              <a:chExt cx="1634338" cy="238757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6AD42036-13D9-5140-0603-FDF770001ECD}"/>
                  </a:ext>
                </a:extLst>
              </p:cNvPr>
              <p:cNvGrpSpPr/>
              <p:nvPr/>
            </p:nvGrpSpPr>
            <p:grpSpPr>
              <a:xfrm>
                <a:off x="9130477" y="2271917"/>
                <a:ext cx="1634338" cy="238757"/>
                <a:chOff x="9130477" y="2271917"/>
                <a:chExt cx="1634338" cy="238757"/>
              </a:xfrm>
            </p:grpSpPr>
            <p:sp>
              <p:nvSpPr>
                <p:cNvPr id="50" name="Line 31">
                  <a:extLst>
                    <a:ext uri="{FF2B5EF4-FFF2-40B4-BE49-F238E27FC236}">
                      <a16:creationId xmlns:a16="http://schemas.microsoft.com/office/drawing/2014/main" id="{98588CEF-CF35-1588-A823-B8C08826A0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036758" y="2495582"/>
                  <a:ext cx="708680" cy="15092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51" name="Line 32">
                  <a:extLst>
                    <a:ext uri="{FF2B5EF4-FFF2-40B4-BE49-F238E27FC236}">
                      <a16:creationId xmlns:a16="http://schemas.microsoft.com/office/drawing/2014/main" id="{2EE5A089-FF1C-4736-3CC5-73292142B7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048612" y="2271917"/>
                  <a:ext cx="716203" cy="0"/>
                </a:xfrm>
                <a:prstGeom prst="line">
                  <a:avLst/>
                </a:prstGeom>
                <a:noFill/>
                <a:ln w="19050">
                  <a:solidFill>
                    <a:srgbClr val="FF3300"/>
                  </a:solidFill>
                  <a:prstDash val="sys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52" name="Line 33">
                  <a:extLst>
                    <a:ext uri="{FF2B5EF4-FFF2-40B4-BE49-F238E27FC236}">
                      <a16:creationId xmlns:a16="http://schemas.microsoft.com/office/drawing/2014/main" id="{72AD0248-5C04-951F-049B-91ACA96C6B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230350" y="2283277"/>
                  <a:ext cx="0" cy="215331"/>
                </a:xfrm>
                <a:prstGeom prst="line">
                  <a:avLst/>
                </a:prstGeom>
                <a:noFill/>
                <a:ln w="19050">
                  <a:solidFill>
                    <a:srgbClr val="CC3300"/>
                  </a:solidFill>
                  <a:round/>
                  <a:headEnd type="triangle" w="med" len="med"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333"/>
                </a:p>
              </p:txBody>
            </p:sp>
            <p:sp>
              <p:nvSpPr>
                <p:cNvPr id="53" name="AutoShape 44">
                  <a:extLst>
                    <a:ext uri="{FF2B5EF4-FFF2-40B4-BE49-F238E27FC236}">
                      <a16:creationId xmlns:a16="http://schemas.microsoft.com/office/drawing/2014/main" id="{A47333D2-A056-27EB-4516-F657F4A26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9130477" y="2271917"/>
                  <a:ext cx="906329" cy="227754"/>
                </a:xfrm>
                <a:prstGeom prst="rtTriangle">
                  <a:avLst/>
                </a:prstGeom>
                <a:solidFill>
                  <a:srgbClr val="FF6699">
                    <a:alpha val="69019"/>
                  </a:srgbClr>
                </a:solidFill>
                <a:ln w="12700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2800" b="1">
                      <a:solidFill>
                        <a:srgbClr val="1C1C1C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333"/>
                </a:p>
              </p:txBody>
            </p:sp>
          </p:grpSp>
          <p:sp>
            <p:nvSpPr>
              <p:cNvPr id="49" name="Arc 56">
                <a:extLst>
                  <a:ext uri="{FF2B5EF4-FFF2-40B4-BE49-F238E27FC236}">
                    <a16:creationId xmlns:a16="http://schemas.microsoft.com/office/drawing/2014/main" id="{44F9FCA9-1D65-2D7C-1357-8103B7FF9698}"/>
                  </a:ext>
                </a:extLst>
              </p:cNvPr>
              <p:cNvSpPr>
                <a:spLocks/>
              </p:cNvSpPr>
              <p:nvPr/>
            </p:nvSpPr>
            <p:spPr bwMode="auto">
              <a:xfrm rot="1328527">
                <a:off x="9447693" y="2410188"/>
                <a:ext cx="122172" cy="70299"/>
              </a:xfrm>
              <a:custGeom>
                <a:avLst/>
                <a:gdLst>
                  <a:gd name="T0" fmla="*/ 0 w 21600"/>
                  <a:gd name="T1" fmla="*/ 0 h 26975"/>
                  <a:gd name="T2" fmla="*/ 0 w 21600"/>
                  <a:gd name="T3" fmla="*/ 0 h 26975"/>
                  <a:gd name="T4" fmla="*/ 0 w 21600"/>
                  <a:gd name="T5" fmla="*/ 0 h 269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6975" fill="none" extrusionOk="0">
                    <a:moveTo>
                      <a:pt x="8878" y="-1"/>
                    </a:moveTo>
                    <a:cubicBezTo>
                      <a:pt x="16621" y="3491"/>
                      <a:pt x="21600" y="11196"/>
                      <a:pt x="21600" y="19691"/>
                    </a:cubicBezTo>
                    <a:cubicBezTo>
                      <a:pt x="21600" y="22173"/>
                      <a:pt x="21172" y="24637"/>
                      <a:pt x="20334" y="26974"/>
                    </a:cubicBezTo>
                  </a:path>
                  <a:path w="21600" h="26975" stroke="0" extrusionOk="0">
                    <a:moveTo>
                      <a:pt x="8878" y="-1"/>
                    </a:moveTo>
                    <a:cubicBezTo>
                      <a:pt x="16621" y="3491"/>
                      <a:pt x="21600" y="11196"/>
                      <a:pt x="21600" y="19691"/>
                    </a:cubicBezTo>
                    <a:cubicBezTo>
                      <a:pt x="21600" y="22173"/>
                      <a:pt x="21172" y="24637"/>
                      <a:pt x="20334" y="26974"/>
                    </a:cubicBezTo>
                    <a:lnTo>
                      <a:pt x="0" y="19691"/>
                    </a:lnTo>
                    <a:lnTo>
                      <a:pt x="8878" y="-1"/>
                    </a:lnTo>
                    <a:close/>
                  </a:path>
                </a:pathLst>
              </a:custGeom>
              <a:noFill/>
              <a:ln w="158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graphicFrame>
          <p:nvGraphicFramePr>
            <p:cNvPr id="47" name="对象 46">
              <a:extLst>
                <a:ext uri="{FF2B5EF4-FFF2-40B4-BE49-F238E27FC236}">
                  <a16:creationId xmlns:a16="http://schemas.microsoft.com/office/drawing/2014/main" id="{F23B6EAC-09AF-07E7-8C19-D1A6F7CB10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53188" y="3440342"/>
            <a:ext cx="327923" cy="245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406080" imgH="304560" progId="Equation.DSMT4">
                    <p:embed/>
                  </p:oleObj>
                </mc:Choice>
                <mc:Fallback>
                  <p:oleObj name="Equation" r:id="rId21" imgW="406080" imgH="304560" progId="Equation.DSMT4">
                    <p:embed/>
                    <p:pic>
                      <p:nvPicPr>
                        <p:cNvPr id="47" name="对象 46">
                          <a:extLst>
                            <a:ext uri="{FF2B5EF4-FFF2-40B4-BE49-F238E27FC236}">
                              <a16:creationId xmlns:a16="http://schemas.microsoft.com/office/drawing/2014/main" id="{F23B6EAC-09AF-07E7-8C19-D1A6F7CB10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7753188" y="3440342"/>
                          <a:ext cx="327923" cy="2459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E674BDC-65C0-B1A3-A72E-2069141BF753}"/>
              </a:ext>
            </a:extLst>
          </p:cNvPr>
          <p:cNvGrpSpPr/>
          <p:nvPr/>
        </p:nvGrpSpPr>
        <p:grpSpPr>
          <a:xfrm>
            <a:off x="7031210" y="2426533"/>
            <a:ext cx="988380" cy="558000"/>
            <a:chOff x="7689439" y="3437658"/>
            <a:chExt cx="1035462" cy="684802"/>
          </a:xfrm>
        </p:grpSpPr>
        <p:graphicFrame>
          <p:nvGraphicFramePr>
            <p:cNvPr id="7" name="Object 36">
              <a:extLst>
                <a:ext uri="{FF2B5EF4-FFF2-40B4-BE49-F238E27FC236}">
                  <a16:creationId xmlns:a16="http://schemas.microsoft.com/office/drawing/2014/main" id="{75D264A1-8058-05D8-2855-CAB33E7871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9439" y="3623098"/>
            <a:ext cx="2921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3" imgW="292735" imgH="432739" progId="Equation.3">
                    <p:embed/>
                  </p:oleObj>
                </mc:Choice>
                <mc:Fallback>
                  <p:oleObj r:id="rId23" imgW="292735" imgH="432739" progId="Equation.3">
                    <p:embed/>
                    <p:pic>
                      <p:nvPicPr>
                        <p:cNvPr id="7" name="Object 36">
                          <a:extLst>
                            <a:ext uri="{FF2B5EF4-FFF2-40B4-BE49-F238E27FC236}">
                              <a16:creationId xmlns:a16="http://schemas.microsoft.com/office/drawing/2014/main" id="{75D264A1-8058-05D8-2855-CAB33E78714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9439" y="3623098"/>
                          <a:ext cx="2921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Line 38">
              <a:extLst>
                <a:ext uri="{FF2B5EF4-FFF2-40B4-BE49-F238E27FC236}">
                  <a16:creationId xmlns:a16="http://schemas.microsoft.com/office/drawing/2014/main" id="{ECC78345-7CE3-FDB9-06DA-68A4D0D29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91063" y="3665961"/>
              <a:ext cx="0" cy="441808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9" name="Object 37">
              <a:extLst>
                <a:ext uri="{FF2B5EF4-FFF2-40B4-BE49-F238E27FC236}">
                  <a16:creationId xmlns:a16="http://schemas.microsoft.com/office/drawing/2014/main" id="{B60E1633-711D-6BC2-67FF-DE6B3839D6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221902" y="3590068"/>
            <a:ext cx="4699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5" imgW="470922" imgH="432739" progId="Equation.3">
                    <p:embed/>
                  </p:oleObj>
                </mc:Choice>
                <mc:Fallback>
                  <p:oleObj r:id="rId25" imgW="470922" imgH="432739" progId="Equation.3">
                    <p:embed/>
                    <p:pic>
                      <p:nvPicPr>
                        <p:cNvPr id="9" name="Object 37">
                          <a:extLst>
                            <a:ext uri="{FF2B5EF4-FFF2-40B4-BE49-F238E27FC236}">
                              <a16:creationId xmlns:a16="http://schemas.microsoft.com/office/drawing/2014/main" id="{B60E1633-711D-6BC2-67FF-DE6B3839D65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1902" y="3590068"/>
                          <a:ext cx="4699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Line 39">
              <a:extLst>
                <a:ext uri="{FF2B5EF4-FFF2-40B4-BE49-F238E27FC236}">
                  <a16:creationId xmlns:a16="http://schemas.microsoft.com/office/drawing/2014/main" id="{E9C82DE4-2227-2C10-3533-32612F1366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24901" y="3437658"/>
              <a:ext cx="0" cy="68480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4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4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4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34" grpId="0"/>
      <p:bldP spid="4" grpId="0" autoUpdateAnimBg="0"/>
      <p:bldP spid="56" grpId="0"/>
      <p:bldP spid="57" grpId="0"/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Box 135"/>
          <p:cNvSpPr txBox="1"/>
          <p:nvPr/>
        </p:nvSpPr>
        <p:spPr>
          <a:xfrm>
            <a:off x="2815830" y="421535"/>
            <a:ext cx="4140460" cy="45134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l"/>
            <a:r>
              <a:rPr lang="zh-CN" altLang="en-US" sz="2333" dirty="0">
                <a:solidFill>
                  <a:srgbClr val="FF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劈尖干涉条纹的动态变化问题</a:t>
            </a:r>
            <a:endParaRPr lang="zh-CN" altLang="en-US" sz="2333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AutoShape 12">
            <a:extLst>
              <a:ext uri="{FF2B5EF4-FFF2-40B4-BE49-F238E27FC236}">
                <a16:creationId xmlns:a16="http://schemas.microsoft.com/office/drawing/2014/main" id="{E1C0B2C3-088E-E63B-8D17-01EF4F05C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032" y="386241"/>
            <a:ext cx="1200133" cy="633919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DFFD2"/>
              </a:gs>
              <a:gs pos="50000">
                <a:schemeClr val="bg1"/>
              </a:gs>
              <a:gs pos="100000">
                <a:srgbClr val="EDFFD2"/>
              </a:gs>
            </a:gsLst>
            <a:lin ang="5400000" scaled="1"/>
          </a:gradFill>
          <a:ln w="6350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5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讨论</a:t>
            </a:r>
          </a:p>
        </p:txBody>
      </p:sp>
      <p:sp>
        <p:nvSpPr>
          <p:cNvPr id="6" name="Line 47">
            <a:extLst>
              <a:ext uri="{FF2B5EF4-FFF2-40B4-BE49-F238E27FC236}">
                <a16:creationId xmlns:a16="http://schemas.microsoft.com/office/drawing/2014/main" id="{02D5A90A-64CD-A1F5-C5D0-107CEC65B308}"/>
              </a:ext>
            </a:extLst>
          </p:cNvPr>
          <p:cNvSpPr/>
          <p:nvPr/>
        </p:nvSpPr>
        <p:spPr>
          <a:xfrm flipV="1">
            <a:off x="2220829" y="1276343"/>
            <a:ext cx="1000125" cy="381000"/>
          </a:xfrm>
          <a:prstGeom prst="line">
            <a:avLst/>
          </a:prstGeom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7" name="Group 48">
            <a:extLst>
              <a:ext uri="{FF2B5EF4-FFF2-40B4-BE49-F238E27FC236}">
                <a16:creationId xmlns:a16="http://schemas.microsoft.com/office/drawing/2014/main" id="{6A7893DE-8C9D-FD96-FFCD-640B40C846F4}"/>
              </a:ext>
            </a:extLst>
          </p:cNvPr>
          <p:cNvGrpSpPr/>
          <p:nvPr/>
        </p:nvGrpSpPr>
        <p:grpSpPr>
          <a:xfrm>
            <a:off x="2220830" y="1172961"/>
            <a:ext cx="1369219" cy="828477"/>
            <a:chOff x="4368" y="3112"/>
            <a:chExt cx="1380" cy="835"/>
          </a:xfrm>
        </p:grpSpPr>
        <p:sp>
          <p:nvSpPr>
            <p:cNvPr id="8" name="Freeform 49">
              <a:extLst>
                <a:ext uri="{FF2B5EF4-FFF2-40B4-BE49-F238E27FC236}">
                  <a16:creationId xmlns:a16="http://schemas.microsoft.com/office/drawing/2014/main" id="{58CEF1DF-D9F5-7B88-17BE-09CA1E53B8D8}"/>
                </a:ext>
              </a:extLst>
            </p:cNvPr>
            <p:cNvSpPr/>
            <p:nvPr/>
          </p:nvSpPr>
          <p:spPr>
            <a:xfrm>
              <a:off x="4368" y="3360"/>
              <a:ext cx="1056" cy="240"/>
            </a:xfrm>
            <a:custGeom>
              <a:avLst/>
              <a:gdLst/>
              <a:ahLst/>
              <a:cxnLst>
                <a:cxn ang="0">
                  <a:pos x="1056" y="0"/>
                </a:cxn>
                <a:cxn ang="0">
                  <a:pos x="0" y="240"/>
                </a:cxn>
                <a:cxn ang="0">
                  <a:pos x="1056" y="240"/>
                </a:cxn>
              </a:cxnLst>
              <a:rect l="0" t="0" r="0" b="0"/>
              <a:pathLst>
                <a:path w="1056" h="240">
                  <a:moveTo>
                    <a:pt x="1056" y="0"/>
                  </a:moveTo>
                  <a:lnTo>
                    <a:pt x="0" y="240"/>
                  </a:lnTo>
                  <a:lnTo>
                    <a:pt x="1056" y="24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1750"/>
            </a:p>
          </p:txBody>
        </p:sp>
        <p:sp>
          <p:nvSpPr>
            <p:cNvPr id="9" name="Text Box 50">
              <a:extLst>
                <a:ext uri="{FF2B5EF4-FFF2-40B4-BE49-F238E27FC236}">
                  <a16:creationId xmlns:a16="http://schemas.microsoft.com/office/drawing/2014/main" id="{56EFC71F-6847-B7CC-76F2-FD842243CBD5}"/>
                </a:ext>
              </a:extLst>
            </p:cNvPr>
            <p:cNvSpPr txBox="1"/>
            <p:nvPr/>
          </p:nvSpPr>
          <p:spPr>
            <a:xfrm>
              <a:off x="5334" y="3544"/>
              <a:ext cx="374" cy="4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dirty="0"/>
                <a:t>A</a:t>
              </a:r>
            </a:p>
          </p:txBody>
        </p:sp>
        <p:sp>
          <p:nvSpPr>
            <p:cNvPr id="10" name="Text Box 51">
              <a:extLst>
                <a:ext uri="{FF2B5EF4-FFF2-40B4-BE49-F238E27FC236}">
                  <a16:creationId xmlns:a16="http://schemas.microsoft.com/office/drawing/2014/main" id="{DC985697-FFA0-7A07-B6A4-8D060157E527}"/>
                </a:ext>
              </a:extLst>
            </p:cNvPr>
            <p:cNvSpPr txBox="1"/>
            <p:nvPr/>
          </p:nvSpPr>
          <p:spPr>
            <a:xfrm>
              <a:off x="5389" y="3112"/>
              <a:ext cx="359" cy="4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dirty="0"/>
                <a:t>B</a:t>
              </a:r>
            </a:p>
          </p:txBody>
        </p:sp>
      </p:grpSp>
      <p:grpSp>
        <p:nvGrpSpPr>
          <p:cNvPr id="12" name="Group 52">
            <a:extLst>
              <a:ext uri="{FF2B5EF4-FFF2-40B4-BE49-F238E27FC236}">
                <a16:creationId xmlns:a16="http://schemas.microsoft.com/office/drawing/2014/main" id="{A6B2E9F3-87F1-C346-CD9B-6809582FEB63}"/>
              </a:ext>
            </a:extLst>
          </p:cNvPr>
          <p:cNvGrpSpPr/>
          <p:nvPr/>
        </p:nvGrpSpPr>
        <p:grpSpPr>
          <a:xfrm>
            <a:off x="3043359" y="1074725"/>
            <a:ext cx="415727" cy="653662"/>
            <a:chOff x="5197" y="3013"/>
            <a:chExt cx="419" cy="659"/>
          </a:xfrm>
        </p:grpSpPr>
        <p:grpSp>
          <p:nvGrpSpPr>
            <p:cNvPr id="13" name="Group 53">
              <a:extLst>
                <a:ext uri="{FF2B5EF4-FFF2-40B4-BE49-F238E27FC236}">
                  <a16:creationId xmlns:a16="http://schemas.microsoft.com/office/drawing/2014/main" id="{4EB93F33-98E0-A2CC-DDE7-A401DD47B80F}"/>
                </a:ext>
              </a:extLst>
            </p:cNvPr>
            <p:cNvGrpSpPr/>
            <p:nvPr/>
          </p:nvGrpSpPr>
          <p:grpSpPr>
            <a:xfrm>
              <a:off x="5328" y="3312"/>
              <a:ext cx="288" cy="360"/>
              <a:chOff x="5328" y="3312"/>
              <a:chExt cx="288" cy="360"/>
            </a:xfrm>
          </p:grpSpPr>
          <p:sp>
            <p:nvSpPr>
              <p:cNvPr id="17" name="Line 54">
                <a:extLst>
                  <a:ext uri="{FF2B5EF4-FFF2-40B4-BE49-F238E27FC236}">
                    <a16:creationId xmlns:a16="http://schemas.microsoft.com/office/drawing/2014/main" id="{0D3761B6-854C-4DDC-EE85-C9DA65B6566A}"/>
                  </a:ext>
                </a:extLst>
              </p:cNvPr>
              <p:cNvSpPr/>
              <p:nvPr/>
            </p:nvSpPr>
            <p:spPr>
              <a:xfrm>
                <a:off x="5328" y="3360"/>
                <a:ext cx="0" cy="240"/>
              </a:xfrm>
              <a:prstGeom prst="line">
                <a:avLst/>
              </a:prstGeom>
              <a:ln w="38100" cap="flat" cmpd="sng">
                <a:solidFill>
                  <a:srgbClr val="CC33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aphicFrame>
            <p:nvGraphicFramePr>
              <p:cNvPr id="19" name="Object 55">
                <a:extLst>
                  <a:ext uri="{FF2B5EF4-FFF2-40B4-BE49-F238E27FC236}">
                    <a16:creationId xmlns:a16="http://schemas.microsoft.com/office/drawing/2014/main" id="{E0DAA86F-268E-2787-0AA1-8D859BD7A33C}"/>
                  </a:ext>
                </a:extLst>
              </p:cNvPr>
              <p:cNvGraphicFramePr/>
              <p:nvPr/>
            </p:nvGraphicFramePr>
            <p:xfrm>
              <a:off x="5358" y="3312"/>
              <a:ext cx="258" cy="3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8" imgW="165100" imgH="228600" progId="Equation.3">
                      <p:embed/>
                    </p:oleObj>
                  </mc:Choice>
                  <mc:Fallback>
                    <p:oleObj r:id="rId18" imgW="165100" imgH="228600" progId="Equation.3">
                      <p:embed/>
                      <p:pic>
                        <p:nvPicPr>
                          <p:cNvPr id="19" name="Object 55">
                            <a:extLst>
                              <a:ext uri="{FF2B5EF4-FFF2-40B4-BE49-F238E27FC236}">
                                <a16:creationId xmlns:a16="http://schemas.microsoft.com/office/drawing/2014/main" id="{E0DAA86F-268E-2787-0AA1-8D859BD7A33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5358" y="3312"/>
                            <a:ext cx="258" cy="360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4" name="Text Box 56">
              <a:extLst>
                <a:ext uri="{FF2B5EF4-FFF2-40B4-BE49-F238E27FC236}">
                  <a16:creationId xmlns:a16="http://schemas.microsoft.com/office/drawing/2014/main" id="{EEA01BE4-6497-3B97-A04E-55DA391691E3}"/>
                </a:ext>
              </a:extLst>
            </p:cNvPr>
            <p:cNvSpPr txBox="1"/>
            <p:nvPr/>
          </p:nvSpPr>
          <p:spPr>
            <a:xfrm>
              <a:off x="5197" y="3013"/>
              <a:ext cx="359" cy="4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i="1" dirty="0">
                  <a:solidFill>
                    <a:srgbClr val="CC3300"/>
                  </a:solidFill>
                </a:rPr>
                <a:t>E</a:t>
              </a:r>
            </a:p>
          </p:txBody>
        </p:sp>
      </p:grpSp>
      <p:sp>
        <p:nvSpPr>
          <p:cNvPr id="23" name="Line 58">
            <a:extLst>
              <a:ext uri="{FF2B5EF4-FFF2-40B4-BE49-F238E27FC236}">
                <a16:creationId xmlns:a16="http://schemas.microsoft.com/office/drawing/2014/main" id="{784538FE-2DE0-D935-6122-C3699E717542}"/>
              </a:ext>
            </a:extLst>
          </p:cNvPr>
          <p:cNvSpPr/>
          <p:nvPr/>
        </p:nvSpPr>
        <p:spPr>
          <a:xfrm>
            <a:off x="2887579" y="1418822"/>
            <a:ext cx="0" cy="238125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" name="Line 59">
            <a:extLst>
              <a:ext uri="{FF2B5EF4-FFF2-40B4-BE49-F238E27FC236}">
                <a16:creationId xmlns:a16="http://schemas.microsoft.com/office/drawing/2014/main" id="{B87430BB-3EAF-EBC5-FD56-E69C70A7A26A}"/>
              </a:ext>
            </a:extLst>
          </p:cNvPr>
          <p:cNvSpPr/>
          <p:nvPr/>
        </p:nvSpPr>
        <p:spPr>
          <a:xfrm flipH="1">
            <a:off x="2887579" y="1418822"/>
            <a:ext cx="285750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8" name="Text Box 60">
            <a:extLst>
              <a:ext uri="{FF2B5EF4-FFF2-40B4-BE49-F238E27FC236}">
                <a16:creationId xmlns:a16="http://schemas.microsoft.com/office/drawing/2014/main" id="{E56118AE-56C0-8321-83AE-44D0F7FD4AFE}"/>
              </a:ext>
            </a:extLst>
          </p:cNvPr>
          <p:cNvSpPr txBox="1"/>
          <p:nvPr/>
        </p:nvSpPr>
        <p:spPr>
          <a:xfrm>
            <a:off x="2788865" y="1019536"/>
            <a:ext cx="184731" cy="400110"/>
          </a:xfrm>
          <a:prstGeom prst="rect">
            <a:avLst/>
          </a:prstGeom>
          <a:noFill/>
          <a:ln w="38100">
            <a:noFill/>
          </a:ln>
        </p:spPr>
        <p:txBody>
          <a:bodyPr wrap="none" anchor="ctr" anchorCtr="0">
            <a:spAutoFit/>
          </a:bodyPr>
          <a:lstStyle/>
          <a:p>
            <a:pPr algn="ctr">
              <a:spcBef>
                <a:spcPct val="0"/>
              </a:spcBef>
            </a:pPr>
            <a:endParaRPr lang="en-US" altLang="zh-CN" sz="2000" dirty="0">
              <a:solidFill>
                <a:srgbClr val="CC3300"/>
              </a:solidFill>
            </a:endParaRPr>
          </a:p>
        </p:txBody>
      </p:sp>
      <p:sp>
        <p:nvSpPr>
          <p:cNvPr id="30" name="Text Box 71">
            <a:extLst>
              <a:ext uri="{FF2B5EF4-FFF2-40B4-BE49-F238E27FC236}">
                <a16:creationId xmlns:a16="http://schemas.microsoft.com/office/drawing/2014/main" id="{1083A542-4BC3-8B6C-546C-8C967B299561}"/>
              </a:ext>
            </a:extLst>
          </p:cNvPr>
          <p:cNvSpPr txBox="1"/>
          <p:nvPr/>
        </p:nvSpPr>
        <p:spPr>
          <a:xfrm>
            <a:off x="1989763" y="1918786"/>
            <a:ext cx="2557632" cy="45134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 dirty="0">
                <a:latin typeface="宋体" panose="02010600030101010101" pitchFamily="2" charset="-122"/>
                <a:sym typeface="+mn-ea"/>
              </a:rPr>
              <a:t>条纹间距变小</a:t>
            </a:r>
            <a:endParaRPr lang="zh-CN" altLang="en-US" sz="2333" dirty="0">
              <a:latin typeface="宋体" panose="02010600030101010101" pitchFamily="2" charset="-122"/>
            </a:endParaRPr>
          </a:p>
        </p:txBody>
      </p:sp>
      <p:graphicFrame>
        <p:nvGraphicFramePr>
          <p:cNvPr id="31" name="Object 83">
            <a:extLst>
              <a:ext uri="{FF2B5EF4-FFF2-40B4-BE49-F238E27FC236}">
                <a16:creationId xmlns:a16="http://schemas.microsoft.com/office/drawing/2014/main" id="{A29CB5FF-6141-57EB-B2C9-DD22E1731D1E}"/>
              </a:ext>
            </a:extLst>
          </p:cNvPr>
          <p:cNvGraphicFramePr>
            <a:graphicFrameLocks/>
          </p:cNvGraphicFramePr>
          <p:nvPr/>
        </p:nvGraphicFramePr>
        <p:xfrm>
          <a:off x="2670092" y="1127516"/>
          <a:ext cx="360164" cy="291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203200" imgH="165100" progId="Equation.3">
                  <p:embed/>
                </p:oleObj>
              </mc:Choice>
              <mc:Fallback>
                <p:oleObj r:id="rId20" imgW="203200" imgH="165100" progId="Equation.3">
                  <p:embed/>
                  <p:pic>
                    <p:nvPicPr>
                      <p:cNvPr id="31" name="Object 83">
                        <a:extLst>
                          <a:ext uri="{FF2B5EF4-FFF2-40B4-BE49-F238E27FC236}">
                            <a16:creationId xmlns:a16="http://schemas.microsoft.com/office/drawing/2014/main" id="{A29CB5FF-6141-57EB-B2C9-DD22E1731D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670092" y="1127516"/>
                        <a:ext cx="360164" cy="29170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Line 5">
            <a:extLst>
              <a:ext uri="{FF2B5EF4-FFF2-40B4-BE49-F238E27FC236}">
                <a16:creationId xmlns:a16="http://schemas.microsoft.com/office/drawing/2014/main" id="{956949B7-D9A5-684E-5394-FA35B5009C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V="1">
            <a:off x="1978742" y="3467055"/>
            <a:ext cx="1326554" cy="360164"/>
          </a:xfrm>
          <a:prstGeom prst="line">
            <a:avLst/>
          </a:prstGeom>
          <a:ln w="38100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E5247B12-619A-E815-CE5B-A87E6A36E09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78741" y="3602984"/>
            <a:ext cx="1395016" cy="349250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0" y="2147483647"/>
              </a:cxn>
              <a:cxn ang="0">
                <a:pos x="2147483647" y="2147483647"/>
              </a:cxn>
            </a:cxnLst>
            <a:rect l="0" t="0" r="0" b="0"/>
            <a:pathLst>
              <a:path w="1056" h="240">
                <a:moveTo>
                  <a:pt x="1056" y="0"/>
                </a:moveTo>
                <a:lnTo>
                  <a:pt x="0" y="240"/>
                </a:lnTo>
                <a:lnTo>
                  <a:pt x="1056" y="24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 sz="1750"/>
          </a:p>
        </p:txBody>
      </p:sp>
      <p:grpSp>
        <p:nvGrpSpPr>
          <p:cNvPr id="35" name="Group 44">
            <a:extLst>
              <a:ext uri="{FF2B5EF4-FFF2-40B4-BE49-F238E27FC236}">
                <a16:creationId xmlns:a16="http://schemas.microsoft.com/office/drawing/2014/main" id="{5C8C6D3A-844D-0948-84A7-9F136AFB8647}"/>
              </a:ext>
            </a:extLst>
          </p:cNvPr>
          <p:cNvGrpSpPr/>
          <p:nvPr/>
        </p:nvGrpSpPr>
        <p:grpSpPr>
          <a:xfrm>
            <a:off x="3426350" y="3359899"/>
            <a:ext cx="371079" cy="894954"/>
            <a:chOff x="1754" y="736"/>
            <a:chExt cx="374" cy="902"/>
          </a:xfrm>
        </p:grpSpPr>
        <p:sp>
          <p:nvSpPr>
            <p:cNvPr id="36" name="Text Box 8">
              <a:extLst>
                <a:ext uri="{FF2B5EF4-FFF2-40B4-BE49-F238E27FC236}">
                  <a16:creationId xmlns:a16="http://schemas.microsoft.com/office/drawing/2014/main" id="{71CC5AB4-AF5C-20A8-A6EC-9B5A742174CC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1754" y="1235"/>
              <a:ext cx="374" cy="4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dirty="0"/>
                <a:t>A</a:t>
              </a:r>
            </a:p>
          </p:txBody>
        </p:sp>
        <p:sp>
          <p:nvSpPr>
            <p:cNvPr id="37" name="Text Box 9">
              <a:extLst>
                <a:ext uri="{FF2B5EF4-FFF2-40B4-BE49-F238E27FC236}">
                  <a16:creationId xmlns:a16="http://schemas.microsoft.com/office/drawing/2014/main" id="{F3098CF4-8CFB-8C84-689A-7759EF8CB050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754" y="736"/>
              <a:ext cx="359" cy="40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anchor="ctr" anchorCtr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000" dirty="0"/>
                <a:t>B</a:t>
              </a:r>
            </a:p>
          </p:txBody>
        </p:sp>
      </p:grpSp>
      <p:sp>
        <p:nvSpPr>
          <p:cNvPr id="38" name="Line 17">
            <a:extLst>
              <a:ext uri="{FF2B5EF4-FFF2-40B4-BE49-F238E27FC236}">
                <a16:creationId xmlns:a16="http://schemas.microsoft.com/office/drawing/2014/main" id="{3F7A929D-EE1E-4802-2463-5A62F5A9D61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2686170" y="3653586"/>
            <a:ext cx="449462" cy="0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39" name="Group 45">
            <a:extLst>
              <a:ext uri="{FF2B5EF4-FFF2-40B4-BE49-F238E27FC236}">
                <a16:creationId xmlns:a16="http://schemas.microsoft.com/office/drawing/2014/main" id="{6AD1A238-6B18-F3E6-8E50-BE4A52225AF1}"/>
              </a:ext>
            </a:extLst>
          </p:cNvPr>
          <p:cNvGrpSpPr/>
          <p:nvPr/>
        </p:nvGrpSpPr>
        <p:grpSpPr>
          <a:xfrm>
            <a:off x="2473842" y="3270603"/>
            <a:ext cx="369094" cy="680642"/>
            <a:chOff x="794" y="646"/>
            <a:chExt cx="372" cy="686"/>
          </a:xfrm>
        </p:grpSpPr>
        <p:sp>
          <p:nvSpPr>
            <p:cNvPr id="41" name="Line 16">
              <a:extLst>
                <a:ext uri="{FF2B5EF4-FFF2-40B4-BE49-F238E27FC236}">
                  <a16:creationId xmlns:a16="http://schemas.microsoft.com/office/drawing/2014/main" id="{65109F13-F093-2B67-AE3B-4E99F9297B9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flipH="1">
              <a:off x="1020" y="1026"/>
              <a:ext cx="0" cy="306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4" name="Text Box 18">
              <a:extLst>
                <a:ext uri="{FF2B5EF4-FFF2-40B4-BE49-F238E27FC236}">
                  <a16:creationId xmlns:a16="http://schemas.microsoft.com/office/drawing/2014/main" id="{A333C0C2-ED28-9DF5-6C7E-B92DE15CFC76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794" y="646"/>
              <a:ext cx="372" cy="364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 altLang="zh-CN" sz="1750" dirty="0">
                <a:solidFill>
                  <a:srgbClr val="CC3300"/>
                </a:solidFill>
              </a:endParaRPr>
            </a:p>
          </p:txBody>
        </p:sp>
      </p:grpSp>
      <p:grpSp>
        <p:nvGrpSpPr>
          <p:cNvPr id="46" name="Group 43">
            <a:extLst>
              <a:ext uri="{FF2B5EF4-FFF2-40B4-BE49-F238E27FC236}">
                <a16:creationId xmlns:a16="http://schemas.microsoft.com/office/drawing/2014/main" id="{2B81703E-4B12-E7B7-AC11-78E53D064BF3}"/>
              </a:ext>
            </a:extLst>
          </p:cNvPr>
          <p:cNvGrpSpPr/>
          <p:nvPr/>
        </p:nvGrpSpPr>
        <p:grpSpPr>
          <a:xfrm>
            <a:off x="3059233" y="3315251"/>
            <a:ext cx="389930" cy="643931"/>
            <a:chOff x="1384" y="691"/>
            <a:chExt cx="393" cy="649"/>
          </a:xfrm>
        </p:grpSpPr>
        <p:graphicFrame>
          <p:nvGraphicFramePr>
            <p:cNvPr id="60" name="Object 13">
              <a:extLst>
                <a:ext uri="{FF2B5EF4-FFF2-40B4-BE49-F238E27FC236}">
                  <a16:creationId xmlns:a16="http://schemas.microsoft.com/office/drawing/2014/main" id="{F58A6F6E-DD04-9222-8926-69838D192AEC}"/>
                </a:ext>
              </a:extLst>
            </p:cNvPr>
            <p:cNvGraphicFramePr/>
            <p:nvPr>
              <p:custDataLst>
                <p:tags r:id="rId9"/>
              </p:custDataLst>
            </p:nvPr>
          </p:nvGraphicFramePr>
          <p:xfrm>
            <a:off x="1519" y="980"/>
            <a:ext cx="258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2" imgW="165100" imgH="228600" progId="Equation.3">
                    <p:embed/>
                  </p:oleObj>
                </mc:Choice>
                <mc:Fallback>
                  <p:oleObj r:id="rId22" imgW="165100" imgH="228600" progId="Equation.3">
                    <p:embed/>
                    <p:pic>
                      <p:nvPicPr>
                        <p:cNvPr id="60" name="Object 13">
                          <a:extLst>
                            <a:ext uri="{FF2B5EF4-FFF2-40B4-BE49-F238E27FC236}">
                              <a16:creationId xmlns:a16="http://schemas.microsoft.com/office/drawing/2014/main" id="{F58A6F6E-DD04-9222-8926-69838D192A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1519" y="980"/>
                          <a:ext cx="258" cy="36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Text Box 14">
              <a:extLst>
                <a:ext uri="{FF2B5EF4-FFF2-40B4-BE49-F238E27FC236}">
                  <a16:creationId xmlns:a16="http://schemas.microsoft.com/office/drawing/2014/main" id="{548CE13E-F514-F2B0-321D-A49C2AE9CF6E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384" y="691"/>
              <a:ext cx="287" cy="364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 anchorCtr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1750" i="1" dirty="0">
                  <a:solidFill>
                    <a:srgbClr val="CC3300"/>
                  </a:solidFill>
                </a:rPr>
                <a:t>E</a:t>
              </a:r>
            </a:p>
          </p:txBody>
        </p:sp>
        <p:sp>
          <p:nvSpPr>
            <p:cNvPr id="65" name="Line 34">
              <a:extLst>
                <a:ext uri="{FF2B5EF4-FFF2-40B4-BE49-F238E27FC236}">
                  <a16:creationId xmlns:a16="http://schemas.microsoft.com/office/drawing/2014/main" id="{6B236480-D3E2-3952-8E8B-65DA1FB2746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flipH="1">
              <a:off x="1474" y="1026"/>
              <a:ext cx="0" cy="306"/>
            </a:xfrm>
            <a:prstGeom prst="line">
              <a:avLst/>
            </a:prstGeom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3" name="Text Box 62">
            <a:extLst>
              <a:ext uri="{FF2B5EF4-FFF2-40B4-BE49-F238E27FC236}">
                <a16:creationId xmlns:a16="http://schemas.microsoft.com/office/drawing/2014/main" id="{9132FEF5-9C43-9A63-1D0D-EBFD7478B91A}"/>
              </a:ext>
            </a:extLst>
          </p:cNvPr>
          <p:cNvSpPr txBox="1"/>
          <p:nvPr/>
        </p:nvSpPr>
        <p:spPr>
          <a:xfrm>
            <a:off x="1838301" y="4169984"/>
            <a:ext cx="2441864" cy="451342"/>
          </a:xfrm>
          <a:prstGeom prst="rect">
            <a:avLst/>
          </a:prstGeom>
          <a:noFill/>
          <a:ln w="38100">
            <a:noFill/>
          </a:ln>
        </p:spPr>
        <p:txBody>
          <a:bodyPr wrap="square" anchor="ctr" anchorCtr="0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2333" dirty="0">
                <a:latin typeface="宋体" panose="02010600030101010101" pitchFamily="2" charset="-122"/>
                <a:sym typeface="+mn-ea"/>
              </a:rPr>
              <a:t>条纹间距不变</a:t>
            </a:r>
            <a:endParaRPr lang="zh-CN" altLang="en-US" sz="2333" dirty="0">
              <a:latin typeface="宋体" panose="02010600030101010101" pitchFamily="2" charset="-122"/>
            </a:endParaRPr>
          </a:p>
        </p:txBody>
      </p:sp>
      <p:graphicFrame>
        <p:nvGraphicFramePr>
          <p:cNvPr id="74" name="Object 78">
            <a:extLst>
              <a:ext uri="{FF2B5EF4-FFF2-40B4-BE49-F238E27FC236}">
                <a16:creationId xmlns:a16="http://schemas.microsoft.com/office/drawing/2014/main" id="{2BA4522F-D42C-3544-9E4F-4015CDDCA870}"/>
              </a:ext>
            </a:extLst>
          </p:cNvPr>
          <p:cNvGraphicFramePr>
            <a:graphicFrameLocks noGrp="1" noChangeAspect="1"/>
          </p:cNvGraphicFramePr>
          <p:nvPr>
            <p:custDataLst>
              <p:tags r:id="rId4"/>
            </p:custDataLst>
          </p:nvPr>
        </p:nvGraphicFramePr>
        <p:xfrm>
          <a:off x="2500830" y="3335094"/>
          <a:ext cx="315000" cy="25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4" imgW="203200" imgH="165100" progId="Equation.3">
                  <p:embed/>
                </p:oleObj>
              </mc:Choice>
              <mc:Fallback>
                <p:oleObj r:id="rId24" imgW="203200" imgH="165100" progId="Equation.3">
                  <p:embed/>
                  <p:pic>
                    <p:nvPicPr>
                      <p:cNvPr id="74" name="Object 78">
                        <a:extLst>
                          <a:ext uri="{FF2B5EF4-FFF2-40B4-BE49-F238E27FC236}">
                            <a16:creationId xmlns:a16="http://schemas.microsoft.com/office/drawing/2014/main" id="{2BA4522F-D42C-3544-9E4F-4015CDDCA8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500830" y="3335094"/>
                        <a:ext cx="315000" cy="25599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7">
            <a:extLst>
              <a:ext uri="{FF2B5EF4-FFF2-40B4-BE49-F238E27FC236}">
                <a16:creationId xmlns:a16="http://schemas.microsoft.com/office/drawing/2014/main" id="{AB0A4131-7EBC-45D4-6B19-1CBCDD68D8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3470" y="1165490"/>
          <a:ext cx="891646" cy="719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58720" imgH="406080" progId="Equation.DSMT4">
                  <p:embed/>
                </p:oleObj>
              </mc:Choice>
              <mc:Fallback>
                <p:oleObj name="Equation" r:id="rId25" imgW="558720" imgH="406080" progId="Equation.DSMT4">
                  <p:embed/>
                  <p:pic>
                    <p:nvPicPr>
                      <p:cNvPr id="2" name="Object 7">
                        <a:extLst>
                          <a:ext uri="{FF2B5EF4-FFF2-40B4-BE49-F238E27FC236}">
                            <a16:creationId xmlns:a16="http://schemas.microsoft.com/office/drawing/2014/main" id="{AB0A4131-7EBC-45D4-6B19-1CBCDD68D8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3470" y="1165490"/>
                        <a:ext cx="891646" cy="719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71">
            <a:extLst>
              <a:ext uri="{FF2B5EF4-FFF2-40B4-BE49-F238E27FC236}">
                <a16:creationId xmlns:a16="http://schemas.microsoft.com/office/drawing/2014/main" id="{AFF3658E-6E98-8885-4CBD-14D5B4BE81EB}"/>
              </a:ext>
            </a:extLst>
          </p:cNvPr>
          <p:cNvSpPr txBox="1"/>
          <p:nvPr/>
        </p:nvSpPr>
        <p:spPr>
          <a:xfrm>
            <a:off x="1987010" y="2387045"/>
            <a:ext cx="2557632" cy="45134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 dirty="0">
                <a:latin typeface="宋体" panose="02010600030101010101" pitchFamily="2" charset="-122"/>
              </a:rPr>
              <a:t>向棱边方向移动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3FC9CD-8C0F-330B-949D-CFE1AA935DC5}"/>
              </a:ext>
            </a:extLst>
          </p:cNvPr>
          <p:cNvSpPr txBox="1"/>
          <p:nvPr/>
        </p:nvSpPr>
        <p:spPr>
          <a:xfrm>
            <a:off x="1825549" y="4672894"/>
            <a:ext cx="2454616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zh-CN" altLang="en-US" sz="2333" dirty="0">
                <a:latin typeface="宋体" panose="02010600030101010101" pitchFamily="2" charset="-122"/>
                <a:sym typeface="+mn-ea"/>
              </a:rPr>
              <a:t>向棱边方向移动</a:t>
            </a:r>
            <a:endParaRPr lang="zh-CN" altLang="en-US" sz="2333" dirty="0">
              <a:latin typeface="宋体" panose="02010600030101010101" pitchFamily="2" charset="-122"/>
            </a:endParaRPr>
          </a:p>
        </p:txBody>
      </p:sp>
      <p:pic>
        <p:nvPicPr>
          <p:cNvPr id="15" name="劈尖角度增加">
            <a:hlinkClick r:id="" action="ppaction://media"/>
            <a:extLst>
              <a:ext uri="{FF2B5EF4-FFF2-40B4-BE49-F238E27FC236}">
                <a16:creationId xmlns:a16="http://schemas.microsoft.com/office/drawing/2014/main" id="{7111FA7E-22A5-4CDB-8D4F-36F4EBCE543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780946" y="936665"/>
            <a:ext cx="2607478" cy="1804795"/>
          </a:xfrm>
          <a:prstGeom prst="rect">
            <a:avLst/>
          </a:prstGeom>
        </p:spPr>
      </p:pic>
      <p:pic>
        <p:nvPicPr>
          <p:cNvPr id="16" name="劈尖距离增加">
            <a:hlinkClick r:id="" action="ppaction://media"/>
            <a:extLst>
              <a:ext uri="{FF2B5EF4-FFF2-40B4-BE49-F238E27FC236}">
                <a16:creationId xmlns:a16="http://schemas.microsoft.com/office/drawing/2014/main" id="{72D20EC4-00A1-71A5-6E46-9B48EF4B988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820872" y="3315251"/>
            <a:ext cx="2441864" cy="167057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43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" dur="136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0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" fill="hold">
                      <p:stCondLst>
                        <p:cond delay="0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10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5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30" grpId="0"/>
      <p:bldP spid="34" grpId="0" bldLvl="0" animBg="1"/>
      <p:bldP spid="73" grpId="0"/>
      <p:bldP spid="4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A4E5DC82-2D10-2848-4A07-40962A5A3CD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641688" y="882158"/>
            <a:ext cx="3263635" cy="45134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1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、检查表面平整度 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A6B6AD75-B023-5874-8C8C-2D88C3534447}"/>
              </a:ext>
            </a:extLst>
          </p:cNvPr>
          <p:cNvGrpSpPr>
            <a:grpSpLocks/>
          </p:cNvGrpSpPr>
          <p:nvPr/>
        </p:nvGrpSpPr>
        <p:grpSpPr bwMode="auto">
          <a:xfrm>
            <a:off x="1254115" y="3976059"/>
            <a:ext cx="2714388" cy="960438"/>
            <a:chOff x="672" y="3066"/>
            <a:chExt cx="1969" cy="726"/>
          </a:xfrm>
        </p:grpSpPr>
        <p:sp>
          <p:nvSpPr>
            <p:cNvPr id="39032" name="Rectangle 12">
              <a:extLst>
                <a:ext uri="{FF2B5EF4-FFF2-40B4-BE49-F238E27FC236}">
                  <a16:creationId xmlns:a16="http://schemas.microsoft.com/office/drawing/2014/main" id="{4D1AECBE-4FE7-603F-1970-3264DA4735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179" y="3278"/>
              <a:ext cx="719" cy="298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33" name="Rectangle 13">
              <a:extLst>
                <a:ext uri="{FF2B5EF4-FFF2-40B4-BE49-F238E27FC236}">
                  <a16:creationId xmlns:a16="http://schemas.microsoft.com/office/drawing/2014/main" id="{3399B62E-DE25-5662-9D05-7082ECB523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13" y="3280"/>
              <a:ext cx="726" cy="298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grpSp>
          <p:nvGrpSpPr>
            <p:cNvPr id="39034" name="Group 14">
              <a:extLst>
                <a:ext uri="{FF2B5EF4-FFF2-40B4-BE49-F238E27FC236}">
                  <a16:creationId xmlns:a16="http://schemas.microsoft.com/office/drawing/2014/main" id="{3D05A6BB-394F-0E14-EA52-4FA42E3D2BF2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798" y="3131"/>
              <a:ext cx="726" cy="598"/>
              <a:chOff x="3840" y="1680"/>
              <a:chExt cx="816" cy="480"/>
            </a:xfrm>
          </p:grpSpPr>
          <p:sp>
            <p:nvSpPr>
              <p:cNvPr id="39045" name="Rectangle 15">
                <a:extLst>
                  <a:ext uri="{FF2B5EF4-FFF2-40B4-BE49-F238E27FC236}">
                    <a16:creationId xmlns:a16="http://schemas.microsoft.com/office/drawing/2014/main" id="{B974A54D-EBCD-58FC-282D-09839D1682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680"/>
                <a:ext cx="816" cy="240"/>
              </a:xfrm>
              <a:prstGeom prst="rect">
                <a:avLst/>
              </a:prstGeom>
              <a:gradFill rotWithShape="0">
                <a:gsLst>
                  <a:gs pos="0">
                    <a:srgbClr val="FF3300"/>
                  </a:gs>
                  <a:gs pos="50000">
                    <a:srgbClr val="8F1D00"/>
                  </a:gs>
                  <a:gs pos="100000">
                    <a:srgbClr val="FF33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  <p:sp>
            <p:nvSpPr>
              <p:cNvPr id="39046" name="Rectangle 16">
                <a:extLst>
                  <a:ext uri="{FF2B5EF4-FFF2-40B4-BE49-F238E27FC236}">
                    <a16:creationId xmlns:a16="http://schemas.microsoft.com/office/drawing/2014/main" id="{1A91E2FA-DB57-E893-0FD7-340EB4CE4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816" cy="240"/>
              </a:xfrm>
              <a:prstGeom prst="rect">
                <a:avLst/>
              </a:prstGeom>
              <a:gradFill rotWithShape="0">
                <a:gsLst>
                  <a:gs pos="0">
                    <a:srgbClr val="FF3300"/>
                  </a:gs>
                  <a:gs pos="50000">
                    <a:srgbClr val="8F1D00"/>
                  </a:gs>
                  <a:gs pos="100000">
                    <a:srgbClr val="FF33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</p:grpSp>
        <p:sp>
          <p:nvSpPr>
            <p:cNvPr id="39035" name="Rectangle 17">
              <a:extLst>
                <a:ext uri="{FF2B5EF4-FFF2-40B4-BE49-F238E27FC236}">
                  <a16:creationId xmlns:a16="http://schemas.microsoft.com/office/drawing/2014/main" id="{EA8A61FA-4A48-C5B2-CEFA-ED9AABCA20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129" y="3279"/>
              <a:ext cx="726" cy="299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36" name="Rectangle 18">
              <a:extLst>
                <a:ext uri="{FF2B5EF4-FFF2-40B4-BE49-F238E27FC236}">
                  <a16:creationId xmlns:a16="http://schemas.microsoft.com/office/drawing/2014/main" id="{60BD048B-8AC6-433E-7A74-0678F32067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75" y="3279"/>
              <a:ext cx="726" cy="299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37" name="Rectangle 19">
              <a:extLst>
                <a:ext uri="{FF2B5EF4-FFF2-40B4-BE49-F238E27FC236}">
                  <a16:creationId xmlns:a16="http://schemas.microsoft.com/office/drawing/2014/main" id="{870246A5-7510-445C-EF9A-6B0C977D0B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37" y="3280"/>
              <a:ext cx="726" cy="297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38" name="Rectangle 20">
              <a:extLst>
                <a:ext uri="{FF2B5EF4-FFF2-40B4-BE49-F238E27FC236}">
                  <a16:creationId xmlns:a16="http://schemas.microsoft.com/office/drawing/2014/main" id="{3376FD17-8D49-0428-AD35-06BE2C80B7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96" y="3279"/>
              <a:ext cx="726" cy="300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39" name="Rectangle 21">
              <a:extLst>
                <a:ext uri="{FF2B5EF4-FFF2-40B4-BE49-F238E27FC236}">
                  <a16:creationId xmlns:a16="http://schemas.microsoft.com/office/drawing/2014/main" id="{383BB77A-A1A8-A226-699B-4E7D45A91A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59" y="3279"/>
              <a:ext cx="726" cy="299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grpSp>
          <p:nvGrpSpPr>
            <p:cNvPr id="39040" name="Group 22">
              <a:extLst>
                <a:ext uri="{FF2B5EF4-FFF2-40B4-BE49-F238E27FC236}">
                  <a16:creationId xmlns:a16="http://schemas.microsoft.com/office/drawing/2014/main" id="{0CD2798E-0BF8-84A5-2A66-4FAEBE60B77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1457" y="3321"/>
              <a:ext cx="298" cy="201"/>
              <a:chOff x="4080" y="2928"/>
              <a:chExt cx="432" cy="192"/>
            </a:xfrm>
          </p:grpSpPr>
          <p:sp>
            <p:nvSpPr>
              <p:cNvPr id="39043" name="Freeform 23">
                <a:extLst>
                  <a:ext uri="{FF2B5EF4-FFF2-40B4-BE49-F238E27FC236}">
                    <a16:creationId xmlns:a16="http://schemas.microsoft.com/office/drawing/2014/main" id="{5C25A7E4-898E-3B0F-C6C1-DC0B3B9EE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2928"/>
                <a:ext cx="432" cy="192"/>
              </a:xfrm>
              <a:custGeom>
                <a:avLst/>
                <a:gdLst>
                  <a:gd name="T0" fmla="*/ 0 w 960"/>
                  <a:gd name="T1" fmla="*/ 0 h 579"/>
                  <a:gd name="T2" fmla="*/ 0 w 960"/>
                  <a:gd name="T3" fmla="*/ 0 h 579"/>
                  <a:gd name="T4" fmla="*/ 0 w 960"/>
                  <a:gd name="T5" fmla="*/ 0 h 579"/>
                  <a:gd name="T6" fmla="*/ 0 w 960"/>
                  <a:gd name="T7" fmla="*/ 0 h 579"/>
                  <a:gd name="T8" fmla="*/ 0 w 960"/>
                  <a:gd name="T9" fmla="*/ 0 h 579"/>
                  <a:gd name="T10" fmla="*/ 0 w 960"/>
                  <a:gd name="T11" fmla="*/ 0 h 579"/>
                  <a:gd name="T12" fmla="*/ 0 w 960"/>
                  <a:gd name="T13" fmla="*/ 0 h 579"/>
                  <a:gd name="T14" fmla="*/ 0 w 960"/>
                  <a:gd name="T15" fmla="*/ 0 h 579"/>
                  <a:gd name="T16" fmla="*/ 0 w 960"/>
                  <a:gd name="T17" fmla="*/ 0 h 579"/>
                  <a:gd name="T18" fmla="*/ 0 w 960"/>
                  <a:gd name="T19" fmla="*/ 0 h 5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60"/>
                  <a:gd name="T31" fmla="*/ 0 h 579"/>
                  <a:gd name="T32" fmla="*/ 960 w 960"/>
                  <a:gd name="T33" fmla="*/ 579 h 57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60" h="579">
                    <a:moveTo>
                      <a:pt x="0" y="0"/>
                    </a:moveTo>
                    <a:cubicBezTo>
                      <a:pt x="12" y="27"/>
                      <a:pt x="41" y="103"/>
                      <a:pt x="74" y="164"/>
                    </a:cubicBezTo>
                    <a:cubicBezTo>
                      <a:pt x="107" y="225"/>
                      <a:pt x="150" y="303"/>
                      <a:pt x="196" y="364"/>
                    </a:cubicBezTo>
                    <a:cubicBezTo>
                      <a:pt x="242" y="425"/>
                      <a:pt x="303" y="496"/>
                      <a:pt x="351" y="531"/>
                    </a:cubicBezTo>
                    <a:cubicBezTo>
                      <a:pt x="399" y="566"/>
                      <a:pt x="442" y="571"/>
                      <a:pt x="485" y="575"/>
                    </a:cubicBezTo>
                    <a:cubicBezTo>
                      <a:pt x="528" y="579"/>
                      <a:pt x="566" y="575"/>
                      <a:pt x="607" y="553"/>
                    </a:cubicBezTo>
                    <a:cubicBezTo>
                      <a:pt x="648" y="531"/>
                      <a:pt x="698" y="479"/>
                      <a:pt x="729" y="442"/>
                    </a:cubicBezTo>
                    <a:cubicBezTo>
                      <a:pt x="760" y="405"/>
                      <a:pt x="770" y="379"/>
                      <a:pt x="796" y="331"/>
                    </a:cubicBezTo>
                    <a:cubicBezTo>
                      <a:pt x="822" y="283"/>
                      <a:pt x="858" y="208"/>
                      <a:pt x="885" y="153"/>
                    </a:cubicBezTo>
                    <a:cubicBezTo>
                      <a:pt x="912" y="98"/>
                      <a:pt x="944" y="32"/>
                      <a:pt x="960" y="0"/>
                    </a:cubicBezTo>
                  </a:path>
                </a:pathLst>
              </a:custGeom>
              <a:solidFill>
                <a:srgbClr val="AC20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762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9044" name="Freeform 24">
                <a:extLst>
                  <a:ext uri="{FF2B5EF4-FFF2-40B4-BE49-F238E27FC236}">
                    <a16:creationId xmlns:a16="http://schemas.microsoft.com/office/drawing/2014/main" id="{232DB0DE-F474-88DA-6C9A-C13D5C9BD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2976"/>
                <a:ext cx="432" cy="144"/>
              </a:xfrm>
              <a:custGeom>
                <a:avLst/>
                <a:gdLst>
                  <a:gd name="T0" fmla="*/ 0 w 960"/>
                  <a:gd name="T1" fmla="*/ 0 h 579"/>
                  <a:gd name="T2" fmla="*/ 0 w 960"/>
                  <a:gd name="T3" fmla="*/ 0 h 579"/>
                  <a:gd name="T4" fmla="*/ 0 w 960"/>
                  <a:gd name="T5" fmla="*/ 0 h 579"/>
                  <a:gd name="T6" fmla="*/ 0 w 960"/>
                  <a:gd name="T7" fmla="*/ 0 h 579"/>
                  <a:gd name="T8" fmla="*/ 0 w 960"/>
                  <a:gd name="T9" fmla="*/ 0 h 579"/>
                  <a:gd name="T10" fmla="*/ 0 w 960"/>
                  <a:gd name="T11" fmla="*/ 0 h 579"/>
                  <a:gd name="T12" fmla="*/ 0 w 960"/>
                  <a:gd name="T13" fmla="*/ 0 h 579"/>
                  <a:gd name="T14" fmla="*/ 0 w 960"/>
                  <a:gd name="T15" fmla="*/ 0 h 579"/>
                  <a:gd name="T16" fmla="*/ 0 w 960"/>
                  <a:gd name="T17" fmla="*/ 0 h 579"/>
                  <a:gd name="T18" fmla="*/ 0 w 960"/>
                  <a:gd name="T19" fmla="*/ 0 h 5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60"/>
                  <a:gd name="T31" fmla="*/ 0 h 579"/>
                  <a:gd name="T32" fmla="*/ 960 w 960"/>
                  <a:gd name="T33" fmla="*/ 579 h 57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60" h="579">
                    <a:moveTo>
                      <a:pt x="0" y="0"/>
                    </a:moveTo>
                    <a:cubicBezTo>
                      <a:pt x="12" y="27"/>
                      <a:pt x="41" y="103"/>
                      <a:pt x="74" y="164"/>
                    </a:cubicBezTo>
                    <a:cubicBezTo>
                      <a:pt x="107" y="225"/>
                      <a:pt x="150" y="303"/>
                      <a:pt x="196" y="364"/>
                    </a:cubicBezTo>
                    <a:cubicBezTo>
                      <a:pt x="242" y="425"/>
                      <a:pt x="303" y="496"/>
                      <a:pt x="351" y="531"/>
                    </a:cubicBezTo>
                    <a:cubicBezTo>
                      <a:pt x="399" y="566"/>
                      <a:pt x="442" y="571"/>
                      <a:pt x="485" y="575"/>
                    </a:cubicBezTo>
                    <a:cubicBezTo>
                      <a:pt x="528" y="579"/>
                      <a:pt x="566" y="575"/>
                      <a:pt x="607" y="553"/>
                    </a:cubicBezTo>
                    <a:cubicBezTo>
                      <a:pt x="648" y="531"/>
                      <a:pt x="698" y="479"/>
                      <a:pt x="729" y="442"/>
                    </a:cubicBezTo>
                    <a:cubicBezTo>
                      <a:pt x="760" y="405"/>
                      <a:pt x="770" y="379"/>
                      <a:pt x="796" y="331"/>
                    </a:cubicBezTo>
                    <a:cubicBezTo>
                      <a:pt x="822" y="283"/>
                      <a:pt x="858" y="208"/>
                      <a:pt x="885" y="153"/>
                    </a:cubicBezTo>
                    <a:cubicBezTo>
                      <a:pt x="912" y="98"/>
                      <a:pt x="944" y="32"/>
                      <a:pt x="960" y="0"/>
                    </a:cubicBezTo>
                  </a:path>
                </a:pathLst>
              </a:custGeom>
              <a:solidFill>
                <a:srgbClr val="AC2034"/>
              </a:solidFill>
              <a:ln w="762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  <p:sp>
          <p:nvSpPr>
            <p:cNvPr id="39041" name="Freeform 25">
              <a:extLst>
                <a:ext uri="{FF2B5EF4-FFF2-40B4-BE49-F238E27FC236}">
                  <a16:creationId xmlns:a16="http://schemas.microsoft.com/office/drawing/2014/main" id="{353E518C-9727-11B7-B14E-DA842525B98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609" y="3240"/>
              <a:ext cx="394" cy="334"/>
            </a:xfrm>
            <a:custGeom>
              <a:avLst/>
              <a:gdLst>
                <a:gd name="T0" fmla="*/ 0 w 634"/>
                <a:gd name="T1" fmla="*/ 1325481 h 200"/>
                <a:gd name="T2" fmla="*/ 1 w 634"/>
                <a:gd name="T3" fmla="*/ 1191343 h 200"/>
                <a:gd name="T4" fmla="*/ 1 w 634"/>
                <a:gd name="T5" fmla="*/ 2213553 h 200"/>
                <a:gd name="T6" fmla="*/ 1 w 634"/>
                <a:gd name="T7" fmla="*/ 7938059 h 200"/>
                <a:gd name="T8" fmla="*/ 1 w 634"/>
                <a:gd name="T9" fmla="*/ 13636377 h 200"/>
                <a:gd name="T10" fmla="*/ 1 w 634"/>
                <a:gd name="T11" fmla="*/ 18238726 h 200"/>
                <a:gd name="T12" fmla="*/ 1 w 634"/>
                <a:gd name="T13" fmla="*/ 21575358 h 200"/>
                <a:gd name="T14" fmla="*/ 1 w 634"/>
                <a:gd name="T15" fmla="*/ 23707560 h 200"/>
                <a:gd name="T16" fmla="*/ 1 w 634"/>
                <a:gd name="T17" fmla="*/ 25699442 h 200"/>
                <a:gd name="T18" fmla="*/ 1 w 634"/>
                <a:gd name="T19" fmla="*/ 26306814 h 200"/>
                <a:gd name="T20" fmla="*/ 1 w 634"/>
                <a:gd name="T21" fmla="*/ 24293209 h 200"/>
                <a:gd name="T22" fmla="*/ 1 w 634"/>
                <a:gd name="T23" fmla="*/ 21084538 h 200"/>
                <a:gd name="T24" fmla="*/ 1 w 634"/>
                <a:gd name="T25" fmla="*/ 17457700 h 200"/>
                <a:gd name="T26" fmla="*/ 1 w 634"/>
                <a:gd name="T27" fmla="*/ 10225671 h 200"/>
                <a:gd name="T28" fmla="*/ 1 w 634"/>
                <a:gd name="T29" fmla="*/ 1325481 h 200"/>
                <a:gd name="T30" fmla="*/ 1 w 634"/>
                <a:gd name="T31" fmla="*/ 2213553 h 200"/>
                <a:gd name="T32" fmla="*/ 1 w 634"/>
                <a:gd name="T33" fmla="*/ 1325481 h 2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34"/>
                <a:gd name="T52" fmla="*/ 0 h 200"/>
                <a:gd name="T53" fmla="*/ 634 w 634"/>
                <a:gd name="T54" fmla="*/ 200 h 20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34" h="200">
                  <a:moveTo>
                    <a:pt x="0" y="10"/>
                  </a:moveTo>
                  <a:cubicBezTo>
                    <a:pt x="4" y="10"/>
                    <a:pt x="0" y="8"/>
                    <a:pt x="14" y="9"/>
                  </a:cubicBezTo>
                  <a:cubicBezTo>
                    <a:pt x="28" y="10"/>
                    <a:pt x="64" y="8"/>
                    <a:pt x="84" y="17"/>
                  </a:cubicBezTo>
                  <a:cubicBezTo>
                    <a:pt x="105" y="25"/>
                    <a:pt x="123" y="45"/>
                    <a:pt x="138" y="60"/>
                  </a:cubicBezTo>
                  <a:cubicBezTo>
                    <a:pt x="152" y="74"/>
                    <a:pt x="159" y="90"/>
                    <a:pt x="170" y="103"/>
                  </a:cubicBezTo>
                  <a:cubicBezTo>
                    <a:pt x="180" y="116"/>
                    <a:pt x="190" y="128"/>
                    <a:pt x="202" y="138"/>
                  </a:cubicBezTo>
                  <a:cubicBezTo>
                    <a:pt x="213" y="148"/>
                    <a:pt x="226" y="156"/>
                    <a:pt x="238" y="163"/>
                  </a:cubicBezTo>
                  <a:cubicBezTo>
                    <a:pt x="250" y="170"/>
                    <a:pt x="258" y="174"/>
                    <a:pt x="271" y="179"/>
                  </a:cubicBezTo>
                  <a:cubicBezTo>
                    <a:pt x="284" y="184"/>
                    <a:pt x="302" y="191"/>
                    <a:pt x="319" y="194"/>
                  </a:cubicBezTo>
                  <a:cubicBezTo>
                    <a:pt x="335" y="197"/>
                    <a:pt x="353" y="200"/>
                    <a:pt x="371" y="198"/>
                  </a:cubicBezTo>
                  <a:cubicBezTo>
                    <a:pt x="389" y="196"/>
                    <a:pt x="406" y="189"/>
                    <a:pt x="423" y="183"/>
                  </a:cubicBezTo>
                  <a:cubicBezTo>
                    <a:pt x="440" y="176"/>
                    <a:pt x="458" y="168"/>
                    <a:pt x="471" y="159"/>
                  </a:cubicBezTo>
                  <a:cubicBezTo>
                    <a:pt x="483" y="151"/>
                    <a:pt x="487" y="146"/>
                    <a:pt x="499" y="132"/>
                  </a:cubicBezTo>
                  <a:cubicBezTo>
                    <a:pt x="511" y="118"/>
                    <a:pt x="530" y="97"/>
                    <a:pt x="545" y="77"/>
                  </a:cubicBezTo>
                  <a:cubicBezTo>
                    <a:pt x="560" y="57"/>
                    <a:pt x="581" y="20"/>
                    <a:pt x="589" y="10"/>
                  </a:cubicBezTo>
                  <a:cubicBezTo>
                    <a:pt x="597" y="0"/>
                    <a:pt x="587" y="17"/>
                    <a:pt x="594" y="17"/>
                  </a:cubicBezTo>
                  <a:cubicBezTo>
                    <a:pt x="601" y="17"/>
                    <a:pt x="626" y="12"/>
                    <a:pt x="634" y="10"/>
                  </a:cubicBezTo>
                </a:path>
              </a:pathLst>
            </a:custGeom>
            <a:solidFill>
              <a:srgbClr val="AC2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9042" name="Freeform 26">
              <a:extLst>
                <a:ext uri="{FF2B5EF4-FFF2-40B4-BE49-F238E27FC236}">
                  <a16:creationId xmlns:a16="http://schemas.microsoft.com/office/drawing/2014/main" id="{E411CDB0-F264-58AD-10E5-AA46F2BE719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628" y="3337"/>
              <a:ext cx="316" cy="162"/>
            </a:xfrm>
            <a:custGeom>
              <a:avLst/>
              <a:gdLst>
                <a:gd name="T0" fmla="*/ 0 w 528"/>
                <a:gd name="T1" fmla="*/ 0 h 147"/>
                <a:gd name="T2" fmla="*/ 1 w 528"/>
                <a:gd name="T3" fmla="*/ 389 h 147"/>
                <a:gd name="T4" fmla="*/ 1 w 528"/>
                <a:gd name="T5" fmla="*/ 890 h 147"/>
                <a:gd name="T6" fmla="*/ 1 w 528"/>
                <a:gd name="T7" fmla="*/ 1296 h 147"/>
                <a:gd name="T8" fmla="*/ 1 w 528"/>
                <a:gd name="T9" fmla="*/ 1362 h 147"/>
                <a:gd name="T10" fmla="*/ 1 w 528"/>
                <a:gd name="T11" fmla="*/ 1310 h 147"/>
                <a:gd name="T12" fmla="*/ 1 w 528"/>
                <a:gd name="T13" fmla="*/ 1051 h 147"/>
                <a:gd name="T14" fmla="*/ 1 w 528"/>
                <a:gd name="T15" fmla="*/ 786 h 147"/>
                <a:gd name="T16" fmla="*/ 1 w 528"/>
                <a:gd name="T17" fmla="*/ 361 h 147"/>
                <a:gd name="T18" fmla="*/ 1 w 528"/>
                <a:gd name="T19" fmla="*/ 0 h 14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28"/>
                <a:gd name="T31" fmla="*/ 0 h 147"/>
                <a:gd name="T32" fmla="*/ 528 w 528"/>
                <a:gd name="T33" fmla="*/ 147 h 14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28" h="147">
                  <a:moveTo>
                    <a:pt x="0" y="0"/>
                  </a:moveTo>
                  <a:cubicBezTo>
                    <a:pt x="7" y="7"/>
                    <a:pt x="24" y="26"/>
                    <a:pt x="41" y="42"/>
                  </a:cubicBezTo>
                  <a:cubicBezTo>
                    <a:pt x="58" y="58"/>
                    <a:pt x="81" y="79"/>
                    <a:pt x="104" y="95"/>
                  </a:cubicBezTo>
                  <a:cubicBezTo>
                    <a:pt x="127" y="111"/>
                    <a:pt x="155" y="131"/>
                    <a:pt x="182" y="139"/>
                  </a:cubicBezTo>
                  <a:cubicBezTo>
                    <a:pt x="209" y="147"/>
                    <a:pt x="242" y="146"/>
                    <a:pt x="267" y="146"/>
                  </a:cubicBezTo>
                  <a:cubicBezTo>
                    <a:pt x="292" y="146"/>
                    <a:pt x="311" y="146"/>
                    <a:pt x="334" y="140"/>
                  </a:cubicBezTo>
                  <a:cubicBezTo>
                    <a:pt x="356" y="135"/>
                    <a:pt x="384" y="122"/>
                    <a:pt x="401" y="112"/>
                  </a:cubicBezTo>
                  <a:cubicBezTo>
                    <a:pt x="418" y="103"/>
                    <a:pt x="424" y="96"/>
                    <a:pt x="438" y="84"/>
                  </a:cubicBezTo>
                  <a:cubicBezTo>
                    <a:pt x="452" y="72"/>
                    <a:pt x="472" y="53"/>
                    <a:pt x="487" y="39"/>
                  </a:cubicBezTo>
                  <a:cubicBezTo>
                    <a:pt x="502" y="25"/>
                    <a:pt x="519" y="8"/>
                    <a:pt x="528" y="0"/>
                  </a:cubicBezTo>
                </a:path>
              </a:pathLst>
            </a:custGeom>
            <a:solidFill>
              <a:srgbClr val="AC2034"/>
            </a:solidFill>
            <a:ln w="762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</p:grpSp>
      <p:grpSp>
        <p:nvGrpSpPr>
          <p:cNvPr id="39018" name="Group 4">
            <a:extLst>
              <a:ext uri="{FF2B5EF4-FFF2-40B4-BE49-F238E27FC236}">
                <a16:creationId xmlns:a16="http://schemas.microsoft.com/office/drawing/2014/main" id="{141DD910-E799-FB50-2BF0-D20F0CDEFA4A}"/>
              </a:ext>
            </a:extLst>
          </p:cNvPr>
          <p:cNvGrpSpPr>
            <a:grpSpLocks/>
          </p:cNvGrpSpPr>
          <p:nvPr/>
        </p:nvGrpSpPr>
        <p:grpSpPr bwMode="auto">
          <a:xfrm>
            <a:off x="1225816" y="3285496"/>
            <a:ext cx="2984500" cy="571500"/>
            <a:chOff x="1824" y="1200"/>
            <a:chExt cx="2448" cy="432"/>
          </a:xfrm>
        </p:grpSpPr>
        <p:grpSp>
          <p:nvGrpSpPr>
            <p:cNvPr id="39026" name="Group 5">
              <a:extLst>
                <a:ext uri="{FF2B5EF4-FFF2-40B4-BE49-F238E27FC236}">
                  <a16:creationId xmlns:a16="http://schemas.microsoft.com/office/drawing/2014/main" id="{BFD3502F-1078-8F48-17B5-E9A3520568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200"/>
              <a:ext cx="2448" cy="432"/>
              <a:chOff x="3024" y="2400"/>
              <a:chExt cx="2448" cy="432"/>
            </a:xfrm>
          </p:grpSpPr>
          <p:grpSp>
            <p:nvGrpSpPr>
              <p:cNvPr id="39028" name="Group 6">
                <a:extLst>
                  <a:ext uri="{FF2B5EF4-FFF2-40B4-BE49-F238E27FC236}">
                    <a16:creationId xmlns:a16="http://schemas.microsoft.com/office/drawing/2014/main" id="{CFD7389C-9449-088C-3D04-BB4F0445DC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2448"/>
                <a:ext cx="2256" cy="384"/>
                <a:chOff x="3024" y="1776"/>
                <a:chExt cx="2256" cy="384"/>
              </a:xfrm>
            </p:grpSpPr>
            <p:sp>
              <p:nvSpPr>
                <p:cNvPr id="152" name="Rectangle 7">
                  <a:extLst>
                    <a:ext uri="{FF2B5EF4-FFF2-40B4-BE49-F238E27FC236}">
                      <a16:creationId xmlns:a16="http://schemas.microsoft.com/office/drawing/2014/main" id="{C8581EF1-09DD-F512-1118-0B9EB3B34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16067">
                  <a:off x="3024" y="1776"/>
                  <a:ext cx="225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rgbClr val="00FFCC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83">
                    <a:solidFill>
                      <a:srgbClr val="99FF33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+mn-ea"/>
                  </a:endParaRPr>
                </a:p>
              </p:txBody>
            </p:sp>
            <p:sp>
              <p:nvSpPr>
                <p:cNvPr id="153" name="Rectangle 8">
                  <a:extLst>
                    <a:ext uri="{FF2B5EF4-FFF2-40B4-BE49-F238E27FC236}">
                      <a16:creationId xmlns:a16="http://schemas.microsoft.com/office/drawing/2014/main" id="{E1B7A47C-2541-A041-93D0-EBEF20305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4" y="2064"/>
                  <a:ext cx="225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rgbClr val="00FFCC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83">
                    <a:solidFill>
                      <a:srgbClr val="99FF33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+mn-ea"/>
                  </a:endParaRPr>
                </a:p>
              </p:txBody>
            </p:sp>
          </p:grpSp>
          <p:sp>
            <p:nvSpPr>
              <p:cNvPr id="151" name="Text Box 9">
                <a:extLst>
                  <a:ext uri="{FF2B5EF4-FFF2-40B4-BE49-F238E27FC236}">
                    <a16:creationId xmlns:a16="http://schemas.microsoft.com/office/drawing/2014/main" id="{44A52532-E631-ADB0-B992-914E0072AA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2400"/>
                <a:ext cx="528" cy="3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83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n</a:t>
                </a:r>
              </a:p>
            </p:txBody>
          </p:sp>
        </p:grpSp>
        <p:sp>
          <p:nvSpPr>
            <p:cNvPr id="39027" name="Oval 10">
              <a:extLst>
                <a:ext uri="{FF2B5EF4-FFF2-40B4-BE49-F238E27FC236}">
                  <a16:creationId xmlns:a16="http://schemas.microsoft.com/office/drawing/2014/main" id="{C577A496-C0ED-BA3A-0C69-5E8558D9A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392"/>
              <a:ext cx="432" cy="1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</p:grpSp>
      <p:grpSp>
        <p:nvGrpSpPr>
          <p:cNvPr id="39019" name="Group 28">
            <a:extLst>
              <a:ext uri="{FF2B5EF4-FFF2-40B4-BE49-F238E27FC236}">
                <a16:creationId xmlns:a16="http://schemas.microsoft.com/office/drawing/2014/main" id="{F998712C-490D-1C44-5123-9D5F73EF5AD2}"/>
              </a:ext>
            </a:extLst>
          </p:cNvPr>
          <p:cNvGrpSpPr>
            <a:grpSpLocks/>
          </p:cNvGrpSpPr>
          <p:nvPr/>
        </p:nvGrpSpPr>
        <p:grpSpPr bwMode="auto">
          <a:xfrm>
            <a:off x="5076693" y="3314600"/>
            <a:ext cx="2984500" cy="571500"/>
            <a:chOff x="1776" y="2784"/>
            <a:chExt cx="2448" cy="432"/>
          </a:xfrm>
        </p:grpSpPr>
        <p:grpSp>
          <p:nvGrpSpPr>
            <p:cNvPr id="39020" name="Group 29">
              <a:extLst>
                <a:ext uri="{FF2B5EF4-FFF2-40B4-BE49-F238E27FC236}">
                  <a16:creationId xmlns:a16="http://schemas.microsoft.com/office/drawing/2014/main" id="{DE04B1E2-8335-094C-3843-FEB05DFFB8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784"/>
              <a:ext cx="2448" cy="432"/>
              <a:chOff x="3024" y="2400"/>
              <a:chExt cx="2448" cy="432"/>
            </a:xfrm>
          </p:grpSpPr>
          <p:grpSp>
            <p:nvGrpSpPr>
              <p:cNvPr id="39022" name="Group 30">
                <a:extLst>
                  <a:ext uri="{FF2B5EF4-FFF2-40B4-BE49-F238E27FC236}">
                    <a16:creationId xmlns:a16="http://schemas.microsoft.com/office/drawing/2014/main" id="{89524A6A-B0AF-8FC4-7877-168803CE7E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2448"/>
                <a:ext cx="2256" cy="384"/>
                <a:chOff x="3024" y="1776"/>
                <a:chExt cx="2256" cy="384"/>
              </a:xfrm>
            </p:grpSpPr>
            <p:sp>
              <p:nvSpPr>
                <p:cNvPr id="146" name="Rectangle 31">
                  <a:extLst>
                    <a:ext uri="{FF2B5EF4-FFF2-40B4-BE49-F238E27FC236}">
                      <a16:creationId xmlns:a16="http://schemas.microsoft.com/office/drawing/2014/main" id="{AF8F3B20-958D-0438-D999-633A8C4997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16067">
                  <a:off x="3024" y="1776"/>
                  <a:ext cx="225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rgbClr val="00FFCC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83">
                    <a:solidFill>
                      <a:srgbClr val="99FF33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+mn-ea"/>
                  </a:endParaRPr>
                </a:p>
              </p:txBody>
            </p:sp>
            <p:sp>
              <p:nvSpPr>
                <p:cNvPr id="147" name="Rectangle 32">
                  <a:extLst>
                    <a:ext uri="{FF2B5EF4-FFF2-40B4-BE49-F238E27FC236}">
                      <a16:creationId xmlns:a16="http://schemas.microsoft.com/office/drawing/2014/main" id="{F4A29C87-85C1-9F20-FDB7-3A09ECD8F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4" y="2064"/>
                  <a:ext cx="2256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rgbClr val="00FFCC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zh-CN" sz="2083">
                    <a:solidFill>
                      <a:srgbClr val="99FF33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+mn-ea"/>
                  </a:endParaRPr>
                </a:p>
              </p:txBody>
            </p:sp>
          </p:grpSp>
          <p:sp>
            <p:nvSpPr>
              <p:cNvPr id="145" name="Text Box 33">
                <a:extLst>
                  <a:ext uri="{FF2B5EF4-FFF2-40B4-BE49-F238E27FC236}">
                    <a16:creationId xmlns:a16="http://schemas.microsoft.com/office/drawing/2014/main" id="{FACD7F70-2039-D922-9E97-8183D2E582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4" y="2400"/>
                <a:ext cx="528" cy="3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zh-CN" sz="2083" i="1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anose="02020603050405020304" pitchFamily="18" charset="0"/>
                  </a:rPr>
                  <a:t>n</a:t>
                </a:r>
              </a:p>
            </p:txBody>
          </p:sp>
        </p:grpSp>
        <p:sp>
          <p:nvSpPr>
            <p:cNvPr id="39021" name="Oval 34">
              <a:extLst>
                <a:ext uri="{FF2B5EF4-FFF2-40B4-BE49-F238E27FC236}">
                  <a16:creationId xmlns:a16="http://schemas.microsoft.com/office/drawing/2014/main" id="{0A635B4B-F7ED-104C-0922-BF036911C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024"/>
              <a:ext cx="432" cy="192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</p:grpSp>
      <p:grpSp>
        <p:nvGrpSpPr>
          <p:cNvPr id="14" name="Group 35">
            <a:extLst>
              <a:ext uri="{FF2B5EF4-FFF2-40B4-BE49-F238E27FC236}">
                <a16:creationId xmlns:a16="http://schemas.microsoft.com/office/drawing/2014/main" id="{71B67EA1-06E3-39EE-69F4-558481CDA6A6}"/>
              </a:ext>
            </a:extLst>
          </p:cNvPr>
          <p:cNvGrpSpPr>
            <a:grpSpLocks/>
          </p:cNvGrpSpPr>
          <p:nvPr/>
        </p:nvGrpSpPr>
        <p:grpSpPr bwMode="auto">
          <a:xfrm>
            <a:off x="5076693" y="4027652"/>
            <a:ext cx="2794000" cy="961760"/>
            <a:chOff x="1870" y="3359"/>
            <a:chExt cx="2210" cy="727"/>
          </a:xfrm>
        </p:grpSpPr>
        <p:sp>
          <p:nvSpPr>
            <p:cNvPr id="38999" name="Rectangle 36">
              <a:extLst>
                <a:ext uri="{FF2B5EF4-FFF2-40B4-BE49-F238E27FC236}">
                  <a16:creationId xmlns:a16="http://schemas.microsoft.com/office/drawing/2014/main" id="{BD566579-CED0-6347-3671-ADA446ABA5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1660" y="3569"/>
              <a:ext cx="726" cy="305"/>
            </a:xfrm>
            <a:prstGeom prst="rect">
              <a:avLst/>
            </a:prstGeom>
            <a:gradFill rotWithShape="0">
              <a:gsLst>
                <a:gs pos="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00" name="Rectangle 37">
              <a:extLst>
                <a:ext uri="{FF2B5EF4-FFF2-40B4-BE49-F238E27FC236}">
                  <a16:creationId xmlns:a16="http://schemas.microsoft.com/office/drawing/2014/main" id="{7DACF751-981F-B91B-BC9F-DCAB0D0081A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590" y="3570"/>
              <a:ext cx="726" cy="306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01" name="Rectangle 38">
              <a:extLst>
                <a:ext uri="{FF2B5EF4-FFF2-40B4-BE49-F238E27FC236}">
                  <a16:creationId xmlns:a16="http://schemas.microsoft.com/office/drawing/2014/main" id="{3D8235FD-8B4B-C33B-EC36-499FCD7F49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345" y="3569"/>
              <a:ext cx="726" cy="305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grpSp>
          <p:nvGrpSpPr>
            <p:cNvPr id="39002" name="Group 39">
              <a:extLst>
                <a:ext uri="{FF2B5EF4-FFF2-40B4-BE49-F238E27FC236}">
                  <a16:creationId xmlns:a16="http://schemas.microsoft.com/office/drawing/2014/main" id="{A4CB3217-2E1E-4311-F45D-D66383634154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V="1">
              <a:off x="1951" y="3419"/>
              <a:ext cx="726" cy="610"/>
              <a:chOff x="3840" y="1680"/>
              <a:chExt cx="816" cy="480"/>
            </a:xfrm>
          </p:grpSpPr>
          <p:sp>
            <p:nvSpPr>
              <p:cNvPr id="39016" name="Rectangle 40">
                <a:extLst>
                  <a:ext uri="{FF2B5EF4-FFF2-40B4-BE49-F238E27FC236}">
                    <a16:creationId xmlns:a16="http://schemas.microsoft.com/office/drawing/2014/main" id="{C3E7B686-3D19-FAE0-1418-928B9D1F3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680"/>
                <a:ext cx="816" cy="240"/>
              </a:xfrm>
              <a:prstGeom prst="rect">
                <a:avLst/>
              </a:prstGeom>
              <a:gradFill rotWithShape="0">
                <a:gsLst>
                  <a:gs pos="0">
                    <a:srgbClr val="FF3300"/>
                  </a:gs>
                  <a:gs pos="50000">
                    <a:srgbClr val="8F1D00"/>
                  </a:gs>
                  <a:gs pos="100000">
                    <a:srgbClr val="FF33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  <p:sp>
            <p:nvSpPr>
              <p:cNvPr id="39017" name="Rectangle 41">
                <a:extLst>
                  <a:ext uri="{FF2B5EF4-FFF2-40B4-BE49-F238E27FC236}">
                    <a16:creationId xmlns:a16="http://schemas.microsoft.com/office/drawing/2014/main" id="{433D6C3E-B7C3-5CC7-DC5F-32B658F37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816" cy="240"/>
              </a:xfrm>
              <a:prstGeom prst="rect">
                <a:avLst/>
              </a:prstGeom>
              <a:gradFill rotWithShape="0">
                <a:gsLst>
                  <a:gs pos="0">
                    <a:srgbClr val="FF3300"/>
                  </a:gs>
                  <a:gs pos="50000">
                    <a:srgbClr val="8F1D00"/>
                  </a:gs>
                  <a:gs pos="100000">
                    <a:srgbClr val="FF330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</p:grpSp>
        <p:sp>
          <p:nvSpPr>
            <p:cNvPr id="39003" name="Rectangle 42">
              <a:extLst>
                <a:ext uri="{FF2B5EF4-FFF2-40B4-BE49-F238E27FC236}">
                  <a16:creationId xmlns:a16="http://schemas.microsoft.com/office/drawing/2014/main" id="{A713C24E-A821-1CBE-24C8-33AE896D343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832" y="3569"/>
              <a:ext cx="726" cy="305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04" name="Rectangle 43">
              <a:extLst>
                <a:ext uri="{FF2B5EF4-FFF2-40B4-BE49-F238E27FC236}">
                  <a16:creationId xmlns:a16="http://schemas.microsoft.com/office/drawing/2014/main" id="{3B8795C9-44CA-6708-7B87-F8E09200059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076" y="3569"/>
              <a:ext cx="726" cy="305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05" name="Rectangle 44">
              <a:extLst>
                <a:ext uri="{FF2B5EF4-FFF2-40B4-BE49-F238E27FC236}">
                  <a16:creationId xmlns:a16="http://schemas.microsoft.com/office/drawing/2014/main" id="{6B67470D-6520-637B-5DAC-3E6319D912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321" y="3570"/>
              <a:ext cx="726" cy="304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06" name="Rectangle 45">
              <a:extLst>
                <a:ext uri="{FF2B5EF4-FFF2-40B4-BE49-F238E27FC236}">
                  <a16:creationId xmlns:a16="http://schemas.microsoft.com/office/drawing/2014/main" id="{6D644762-A1D0-CA32-44C2-7D3A64DF94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565" y="3570"/>
              <a:ext cx="726" cy="304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07" name="Freeform 46">
              <a:extLst>
                <a:ext uri="{FF2B5EF4-FFF2-40B4-BE49-F238E27FC236}">
                  <a16:creationId xmlns:a16="http://schemas.microsoft.com/office/drawing/2014/main" id="{2A1C8335-A89C-3156-EDAD-3FE48A5E4510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2587" y="3643"/>
              <a:ext cx="441" cy="144"/>
            </a:xfrm>
            <a:custGeom>
              <a:avLst/>
              <a:gdLst>
                <a:gd name="T0" fmla="*/ 0 w 960"/>
                <a:gd name="T1" fmla="*/ 0 h 579"/>
                <a:gd name="T2" fmla="*/ 0 w 960"/>
                <a:gd name="T3" fmla="*/ 0 h 579"/>
                <a:gd name="T4" fmla="*/ 0 w 960"/>
                <a:gd name="T5" fmla="*/ 0 h 579"/>
                <a:gd name="T6" fmla="*/ 0 w 960"/>
                <a:gd name="T7" fmla="*/ 0 h 579"/>
                <a:gd name="T8" fmla="*/ 0 w 960"/>
                <a:gd name="T9" fmla="*/ 0 h 579"/>
                <a:gd name="T10" fmla="*/ 0 w 960"/>
                <a:gd name="T11" fmla="*/ 0 h 579"/>
                <a:gd name="T12" fmla="*/ 0 w 960"/>
                <a:gd name="T13" fmla="*/ 0 h 579"/>
                <a:gd name="T14" fmla="*/ 0 w 960"/>
                <a:gd name="T15" fmla="*/ 0 h 579"/>
                <a:gd name="T16" fmla="*/ 0 w 960"/>
                <a:gd name="T17" fmla="*/ 0 h 579"/>
                <a:gd name="T18" fmla="*/ 0 w 960"/>
                <a:gd name="T19" fmla="*/ 0 h 57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60"/>
                <a:gd name="T31" fmla="*/ 0 h 579"/>
                <a:gd name="T32" fmla="*/ 960 w 960"/>
                <a:gd name="T33" fmla="*/ 579 h 57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60" h="579">
                  <a:moveTo>
                    <a:pt x="0" y="0"/>
                  </a:moveTo>
                  <a:cubicBezTo>
                    <a:pt x="12" y="27"/>
                    <a:pt x="41" y="103"/>
                    <a:pt x="74" y="164"/>
                  </a:cubicBezTo>
                  <a:cubicBezTo>
                    <a:pt x="107" y="225"/>
                    <a:pt x="150" y="303"/>
                    <a:pt x="196" y="364"/>
                  </a:cubicBezTo>
                  <a:cubicBezTo>
                    <a:pt x="242" y="425"/>
                    <a:pt x="303" y="496"/>
                    <a:pt x="351" y="531"/>
                  </a:cubicBezTo>
                  <a:cubicBezTo>
                    <a:pt x="399" y="566"/>
                    <a:pt x="442" y="571"/>
                    <a:pt x="485" y="575"/>
                  </a:cubicBezTo>
                  <a:cubicBezTo>
                    <a:pt x="528" y="579"/>
                    <a:pt x="566" y="575"/>
                    <a:pt x="607" y="553"/>
                  </a:cubicBezTo>
                  <a:cubicBezTo>
                    <a:pt x="648" y="531"/>
                    <a:pt x="698" y="479"/>
                    <a:pt x="729" y="442"/>
                  </a:cubicBezTo>
                  <a:cubicBezTo>
                    <a:pt x="760" y="405"/>
                    <a:pt x="770" y="379"/>
                    <a:pt x="796" y="331"/>
                  </a:cubicBezTo>
                  <a:cubicBezTo>
                    <a:pt x="822" y="283"/>
                    <a:pt x="858" y="208"/>
                    <a:pt x="885" y="153"/>
                  </a:cubicBezTo>
                  <a:cubicBezTo>
                    <a:pt x="912" y="98"/>
                    <a:pt x="944" y="32"/>
                    <a:pt x="960" y="0"/>
                  </a:cubicBezTo>
                </a:path>
              </a:pathLst>
            </a:custGeom>
            <a:solidFill>
              <a:srgbClr val="AC2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sp>
          <p:nvSpPr>
            <p:cNvPr id="39008" name="Rectangle 47">
              <a:extLst>
                <a:ext uri="{FF2B5EF4-FFF2-40B4-BE49-F238E27FC236}">
                  <a16:creationId xmlns:a16="http://schemas.microsoft.com/office/drawing/2014/main" id="{9CD2F289-F34B-DB55-EA18-8CCE370274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1807" y="3569"/>
              <a:ext cx="726" cy="305"/>
            </a:xfrm>
            <a:prstGeom prst="rect">
              <a:avLst/>
            </a:prstGeom>
            <a:gradFill rotWithShape="0">
              <a:gsLst>
                <a:gs pos="0">
                  <a:srgbClr val="FF3300"/>
                </a:gs>
                <a:gs pos="50000">
                  <a:srgbClr val="8F1D00"/>
                </a:gs>
                <a:gs pos="100000">
                  <a:srgbClr val="FF33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083"/>
            </a:p>
          </p:txBody>
        </p:sp>
        <p:sp>
          <p:nvSpPr>
            <p:cNvPr id="39009" name="Freeform 48">
              <a:extLst>
                <a:ext uri="{FF2B5EF4-FFF2-40B4-BE49-F238E27FC236}">
                  <a16:creationId xmlns:a16="http://schemas.microsoft.com/office/drawing/2014/main" id="{B8333E7D-B49A-6F6C-10FD-802357811C15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2872" y="3582"/>
              <a:ext cx="395" cy="240"/>
            </a:xfrm>
            <a:custGeom>
              <a:avLst/>
              <a:gdLst>
                <a:gd name="T0" fmla="*/ 0 w 634"/>
                <a:gd name="T1" fmla="*/ 642 h 200"/>
                <a:gd name="T2" fmla="*/ 1 w 634"/>
                <a:gd name="T3" fmla="*/ 625 h 200"/>
                <a:gd name="T4" fmla="*/ 1 w 634"/>
                <a:gd name="T5" fmla="*/ 1109 h 200"/>
                <a:gd name="T6" fmla="*/ 1 w 634"/>
                <a:gd name="T7" fmla="*/ 3973 h 200"/>
                <a:gd name="T8" fmla="*/ 1 w 634"/>
                <a:gd name="T9" fmla="*/ 6866 h 200"/>
                <a:gd name="T10" fmla="*/ 1 w 634"/>
                <a:gd name="T11" fmla="*/ 9167 h 200"/>
                <a:gd name="T12" fmla="*/ 1 w 634"/>
                <a:gd name="T13" fmla="*/ 10800 h 200"/>
                <a:gd name="T14" fmla="*/ 1 w 634"/>
                <a:gd name="T15" fmla="*/ 11864 h 200"/>
                <a:gd name="T16" fmla="*/ 1 w 634"/>
                <a:gd name="T17" fmla="*/ 12881 h 200"/>
                <a:gd name="T18" fmla="*/ 1 w 634"/>
                <a:gd name="T19" fmla="*/ 13156 h 200"/>
                <a:gd name="T20" fmla="*/ 1 w 634"/>
                <a:gd name="T21" fmla="*/ 12127 h 200"/>
                <a:gd name="T22" fmla="*/ 1 w 634"/>
                <a:gd name="T23" fmla="*/ 10535 h 200"/>
                <a:gd name="T24" fmla="*/ 1 w 634"/>
                <a:gd name="T25" fmla="*/ 8772 h 200"/>
                <a:gd name="T26" fmla="*/ 1 w 634"/>
                <a:gd name="T27" fmla="*/ 5077 h 200"/>
                <a:gd name="T28" fmla="*/ 1 w 634"/>
                <a:gd name="T29" fmla="*/ 642 h 200"/>
                <a:gd name="T30" fmla="*/ 1 w 634"/>
                <a:gd name="T31" fmla="*/ 1109 h 200"/>
                <a:gd name="T32" fmla="*/ 1 w 634"/>
                <a:gd name="T33" fmla="*/ 642 h 2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634"/>
                <a:gd name="T52" fmla="*/ 0 h 200"/>
                <a:gd name="T53" fmla="*/ 634 w 634"/>
                <a:gd name="T54" fmla="*/ 200 h 20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634" h="200">
                  <a:moveTo>
                    <a:pt x="0" y="10"/>
                  </a:moveTo>
                  <a:cubicBezTo>
                    <a:pt x="4" y="10"/>
                    <a:pt x="0" y="8"/>
                    <a:pt x="14" y="9"/>
                  </a:cubicBezTo>
                  <a:cubicBezTo>
                    <a:pt x="28" y="10"/>
                    <a:pt x="64" y="8"/>
                    <a:pt x="84" y="17"/>
                  </a:cubicBezTo>
                  <a:cubicBezTo>
                    <a:pt x="105" y="25"/>
                    <a:pt x="123" y="45"/>
                    <a:pt x="138" y="60"/>
                  </a:cubicBezTo>
                  <a:cubicBezTo>
                    <a:pt x="152" y="74"/>
                    <a:pt x="159" y="90"/>
                    <a:pt x="170" y="103"/>
                  </a:cubicBezTo>
                  <a:cubicBezTo>
                    <a:pt x="180" y="116"/>
                    <a:pt x="190" y="128"/>
                    <a:pt x="202" y="138"/>
                  </a:cubicBezTo>
                  <a:cubicBezTo>
                    <a:pt x="213" y="148"/>
                    <a:pt x="226" y="156"/>
                    <a:pt x="238" y="163"/>
                  </a:cubicBezTo>
                  <a:cubicBezTo>
                    <a:pt x="250" y="170"/>
                    <a:pt x="258" y="174"/>
                    <a:pt x="271" y="179"/>
                  </a:cubicBezTo>
                  <a:cubicBezTo>
                    <a:pt x="284" y="184"/>
                    <a:pt x="302" y="191"/>
                    <a:pt x="319" y="194"/>
                  </a:cubicBezTo>
                  <a:cubicBezTo>
                    <a:pt x="335" y="197"/>
                    <a:pt x="353" y="200"/>
                    <a:pt x="371" y="198"/>
                  </a:cubicBezTo>
                  <a:cubicBezTo>
                    <a:pt x="389" y="196"/>
                    <a:pt x="406" y="189"/>
                    <a:pt x="423" y="183"/>
                  </a:cubicBezTo>
                  <a:cubicBezTo>
                    <a:pt x="440" y="176"/>
                    <a:pt x="458" y="168"/>
                    <a:pt x="471" y="159"/>
                  </a:cubicBezTo>
                  <a:cubicBezTo>
                    <a:pt x="483" y="151"/>
                    <a:pt x="487" y="146"/>
                    <a:pt x="499" y="132"/>
                  </a:cubicBezTo>
                  <a:cubicBezTo>
                    <a:pt x="511" y="118"/>
                    <a:pt x="530" y="97"/>
                    <a:pt x="545" y="77"/>
                  </a:cubicBezTo>
                  <a:cubicBezTo>
                    <a:pt x="560" y="57"/>
                    <a:pt x="581" y="20"/>
                    <a:pt x="589" y="10"/>
                  </a:cubicBezTo>
                  <a:cubicBezTo>
                    <a:pt x="597" y="0"/>
                    <a:pt x="587" y="17"/>
                    <a:pt x="594" y="17"/>
                  </a:cubicBezTo>
                  <a:cubicBezTo>
                    <a:pt x="601" y="17"/>
                    <a:pt x="626" y="12"/>
                    <a:pt x="634" y="10"/>
                  </a:cubicBezTo>
                </a:path>
              </a:pathLst>
            </a:custGeom>
            <a:solidFill>
              <a:srgbClr val="AC20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762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333"/>
            </a:p>
          </p:txBody>
        </p:sp>
        <p:grpSp>
          <p:nvGrpSpPr>
            <p:cNvPr id="39010" name="Group 49">
              <a:extLst>
                <a:ext uri="{FF2B5EF4-FFF2-40B4-BE49-F238E27FC236}">
                  <a16:creationId xmlns:a16="http://schemas.microsoft.com/office/drawing/2014/main" id="{30A7DF2E-2383-698A-3C10-3CA8C5709C7B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V="1">
              <a:off x="2731" y="3618"/>
              <a:ext cx="298" cy="192"/>
              <a:chOff x="3633" y="2736"/>
              <a:chExt cx="399" cy="192"/>
            </a:xfrm>
          </p:grpSpPr>
          <p:sp>
            <p:nvSpPr>
              <p:cNvPr id="39014" name="Freeform 50">
                <a:extLst>
                  <a:ext uri="{FF2B5EF4-FFF2-40B4-BE49-F238E27FC236}">
                    <a16:creationId xmlns:a16="http://schemas.microsoft.com/office/drawing/2014/main" id="{5FB40F8A-5781-01F6-E476-B25144FBD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" y="2736"/>
                <a:ext cx="399" cy="192"/>
              </a:xfrm>
              <a:custGeom>
                <a:avLst/>
                <a:gdLst>
                  <a:gd name="T0" fmla="*/ 0 w 960"/>
                  <a:gd name="T1" fmla="*/ 0 h 579"/>
                  <a:gd name="T2" fmla="*/ 0 w 960"/>
                  <a:gd name="T3" fmla="*/ 0 h 579"/>
                  <a:gd name="T4" fmla="*/ 0 w 960"/>
                  <a:gd name="T5" fmla="*/ 0 h 579"/>
                  <a:gd name="T6" fmla="*/ 0 w 960"/>
                  <a:gd name="T7" fmla="*/ 0 h 579"/>
                  <a:gd name="T8" fmla="*/ 0 w 960"/>
                  <a:gd name="T9" fmla="*/ 0 h 579"/>
                  <a:gd name="T10" fmla="*/ 0 w 960"/>
                  <a:gd name="T11" fmla="*/ 0 h 579"/>
                  <a:gd name="T12" fmla="*/ 0 w 960"/>
                  <a:gd name="T13" fmla="*/ 0 h 579"/>
                  <a:gd name="T14" fmla="*/ 0 w 960"/>
                  <a:gd name="T15" fmla="*/ 0 h 579"/>
                  <a:gd name="T16" fmla="*/ 0 w 960"/>
                  <a:gd name="T17" fmla="*/ 0 h 579"/>
                  <a:gd name="T18" fmla="*/ 0 w 960"/>
                  <a:gd name="T19" fmla="*/ 0 h 5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60"/>
                  <a:gd name="T31" fmla="*/ 0 h 579"/>
                  <a:gd name="T32" fmla="*/ 960 w 960"/>
                  <a:gd name="T33" fmla="*/ 579 h 57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60" h="579">
                    <a:moveTo>
                      <a:pt x="0" y="0"/>
                    </a:moveTo>
                    <a:cubicBezTo>
                      <a:pt x="12" y="27"/>
                      <a:pt x="41" y="103"/>
                      <a:pt x="74" y="164"/>
                    </a:cubicBezTo>
                    <a:cubicBezTo>
                      <a:pt x="107" y="225"/>
                      <a:pt x="150" y="303"/>
                      <a:pt x="196" y="364"/>
                    </a:cubicBezTo>
                    <a:cubicBezTo>
                      <a:pt x="242" y="425"/>
                      <a:pt x="303" y="496"/>
                      <a:pt x="351" y="531"/>
                    </a:cubicBezTo>
                    <a:cubicBezTo>
                      <a:pt x="399" y="566"/>
                      <a:pt x="442" y="571"/>
                      <a:pt x="485" y="575"/>
                    </a:cubicBezTo>
                    <a:cubicBezTo>
                      <a:pt x="528" y="579"/>
                      <a:pt x="566" y="575"/>
                      <a:pt x="607" y="553"/>
                    </a:cubicBezTo>
                    <a:cubicBezTo>
                      <a:pt x="648" y="531"/>
                      <a:pt x="698" y="479"/>
                      <a:pt x="729" y="442"/>
                    </a:cubicBezTo>
                    <a:cubicBezTo>
                      <a:pt x="760" y="405"/>
                      <a:pt x="770" y="379"/>
                      <a:pt x="796" y="331"/>
                    </a:cubicBezTo>
                    <a:cubicBezTo>
                      <a:pt x="822" y="283"/>
                      <a:pt x="858" y="208"/>
                      <a:pt x="885" y="153"/>
                    </a:cubicBezTo>
                    <a:cubicBezTo>
                      <a:pt x="912" y="98"/>
                      <a:pt x="944" y="32"/>
                      <a:pt x="960" y="0"/>
                    </a:cubicBezTo>
                  </a:path>
                </a:pathLst>
              </a:custGeom>
              <a:solidFill>
                <a:srgbClr val="AC20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762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9015" name="Freeform 51">
                <a:extLst>
                  <a:ext uri="{FF2B5EF4-FFF2-40B4-BE49-F238E27FC236}">
                    <a16:creationId xmlns:a16="http://schemas.microsoft.com/office/drawing/2014/main" id="{361FB4A1-7E48-F552-3FBC-59221110C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" y="2784"/>
                <a:ext cx="399" cy="144"/>
              </a:xfrm>
              <a:custGeom>
                <a:avLst/>
                <a:gdLst>
                  <a:gd name="T0" fmla="*/ 0 w 960"/>
                  <a:gd name="T1" fmla="*/ 0 h 579"/>
                  <a:gd name="T2" fmla="*/ 0 w 960"/>
                  <a:gd name="T3" fmla="*/ 0 h 579"/>
                  <a:gd name="T4" fmla="*/ 0 w 960"/>
                  <a:gd name="T5" fmla="*/ 0 h 579"/>
                  <a:gd name="T6" fmla="*/ 0 w 960"/>
                  <a:gd name="T7" fmla="*/ 0 h 579"/>
                  <a:gd name="T8" fmla="*/ 0 w 960"/>
                  <a:gd name="T9" fmla="*/ 0 h 579"/>
                  <a:gd name="T10" fmla="*/ 0 w 960"/>
                  <a:gd name="T11" fmla="*/ 0 h 579"/>
                  <a:gd name="T12" fmla="*/ 0 w 960"/>
                  <a:gd name="T13" fmla="*/ 0 h 579"/>
                  <a:gd name="T14" fmla="*/ 0 w 960"/>
                  <a:gd name="T15" fmla="*/ 0 h 579"/>
                  <a:gd name="T16" fmla="*/ 0 w 960"/>
                  <a:gd name="T17" fmla="*/ 0 h 579"/>
                  <a:gd name="T18" fmla="*/ 0 w 960"/>
                  <a:gd name="T19" fmla="*/ 0 h 5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60"/>
                  <a:gd name="T31" fmla="*/ 0 h 579"/>
                  <a:gd name="T32" fmla="*/ 960 w 960"/>
                  <a:gd name="T33" fmla="*/ 579 h 57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60" h="579">
                    <a:moveTo>
                      <a:pt x="0" y="0"/>
                    </a:moveTo>
                    <a:cubicBezTo>
                      <a:pt x="12" y="27"/>
                      <a:pt x="41" y="103"/>
                      <a:pt x="74" y="164"/>
                    </a:cubicBezTo>
                    <a:cubicBezTo>
                      <a:pt x="107" y="225"/>
                      <a:pt x="150" y="303"/>
                      <a:pt x="196" y="364"/>
                    </a:cubicBezTo>
                    <a:cubicBezTo>
                      <a:pt x="242" y="425"/>
                      <a:pt x="303" y="496"/>
                      <a:pt x="351" y="531"/>
                    </a:cubicBezTo>
                    <a:cubicBezTo>
                      <a:pt x="399" y="566"/>
                      <a:pt x="442" y="571"/>
                      <a:pt x="485" y="575"/>
                    </a:cubicBezTo>
                    <a:cubicBezTo>
                      <a:pt x="528" y="579"/>
                      <a:pt x="566" y="575"/>
                      <a:pt x="607" y="553"/>
                    </a:cubicBezTo>
                    <a:cubicBezTo>
                      <a:pt x="648" y="531"/>
                      <a:pt x="698" y="479"/>
                      <a:pt x="729" y="442"/>
                    </a:cubicBezTo>
                    <a:cubicBezTo>
                      <a:pt x="760" y="405"/>
                      <a:pt x="770" y="379"/>
                      <a:pt x="796" y="331"/>
                    </a:cubicBezTo>
                    <a:cubicBezTo>
                      <a:pt x="822" y="283"/>
                      <a:pt x="858" y="208"/>
                      <a:pt x="885" y="153"/>
                    </a:cubicBezTo>
                    <a:cubicBezTo>
                      <a:pt x="912" y="98"/>
                      <a:pt x="944" y="32"/>
                      <a:pt x="960" y="0"/>
                    </a:cubicBezTo>
                  </a:path>
                </a:pathLst>
              </a:custGeom>
              <a:solidFill>
                <a:srgbClr val="AC2034"/>
              </a:solidFill>
              <a:ln w="762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  <p:grpSp>
          <p:nvGrpSpPr>
            <p:cNvPr id="39011" name="Group 52">
              <a:extLst>
                <a:ext uri="{FF2B5EF4-FFF2-40B4-BE49-F238E27FC236}">
                  <a16:creationId xmlns:a16="http://schemas.microsoft.com/office/drawing/2014/main" id="{72A15C20-A18E-5DD0-4E92-9613309C6676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V="1">
              <a:off x="2947" y="3645"/>
              <a:ext cx="298" cy="144"/>
              <a:chOff x="4080" y="2928"/>
              <a:chExt cx="432" cy="192"/>
            </a:xfrm>
          </p:grpSpPr>
          <p:sp>
            <p:nvSpPr>
              <p:cNvPr id="39012" name="Freeform 53">
                <a:extLst>
                  <a:ext uri="{FF2B5EF4-FFF2-40B4-BE49-F238E27FC236}">
                    <a16:creationId xmlns:a16="http://schemas.microsoft.com/office/drawing/2014/main" id="{6FE44354-A5A5-6A89-2776-8736B0EB6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2928"/>
                <a:ext cx="432" cy="192"/>
              </a:xfrm>
              <a:custGeom>
                <a:avLst/>
                <a:gdLst>
                  <a:gd name="T0" fmla="*/ 0 w 960"/>
                  <a:gd name="T1" fmla="*/ 0 h 579"/>
                  <a:gd name="T2" fmla="*/ 0 w 960"/>
                  <a:gd name="T3" fmla="*/ 0 h 579"/>
                  <a:gd name="T4" fmla="*/ 0 w 960"/>
                  <a:gd name="T5" fmla="*/ 0 h 579"/>
                  <a:gd name="T6" fmla="*/ 0 w 960"/>
                  <a:gd name="T7" fmla="*/ 0 h 579"/>
                  <a:gd name="T8" fmla="*/ 0 w 960"/>
                  <a:gd name="T9" fmla="*/ 0 h 579"/>
                  <a:gd name="T10" fmla="*/ 0 w 960"/>
                  <a:gd name="T11" fmla="*/ 0 h 579"/>
                  <a:gd name="T12" fmla="*/ 0 w 960"/>
                  <a:gd name="T13" fmla="*/ 0 h 579"/>
                  <a:gd name="T14" fmla="*/ 0 w 960"/>
                  <a:gd name="T15" fmla="*/ 0 h 579"/>
                  <a:gd name="T16" fmla="*/ 0 w 960"/>
                  <a:gd name="T17" fmla="*/ 0 h 579"/>
                  <a:gd name="T18" fmla="*/ 0 w 960"/>
                  <a:gd name="T19" fmla="*/ 0 h 5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60"/>
                  <a:gd name="T31" fmla="*/ 0 h 579"/>
                  <a:gd name="T32" fmla="*/ 960 w 960"/>
                  <a:gd name="T33" fmla="*/ 579 h 57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60" h="579">
                    <a:moveTo>
                      <a:pt x="0" y="0"/>
                    </a:moveTo>
                    <a:cubicBezTo>
                      <a:pt x="12" y="27"/>
                      <a:pt x="41" y="103"/>
                      <a:pt x="74" y="164"/>
                    </a:cubicBezTo>
                    <a:cubicBezTo>
                      <a:pt x="107" y="225"/>
                      <a:pt x="150" y="303"/>
                      <a:pt x="196" y="364"/>
                    </a:cubicBezTo>
                    <a:cubicBezTo>
                      <a:pt x="242" y="425"/>
                      <a:pt x="303" y="496"/>
                      <a:pt x="351" y="531"/>
                    </a:cubicBezTo>
                    <a:cubicBezTo>
                      <a:pt x="399" y="566"/>
                      <a:pt x="442" y="571"/>
                      <a:pt x="485" y="575"/>
                    </a:cubicBezTo>
                    <a:cubicBezTo>
                      <a:pt x="528" y="579"/>
                      <a:pt x="566" y="575"/>
                      <a:pt x="607" y="553"/>
                    </a:cubicBezTo>
                    <a:cubicBezTo>
                      <a:pt x="648" y="531"/>
                      <a:pt x="698" y="479"/>
                      <a:pt x="729" y="442"/>
                    </a:cubicBezTo>
                    <a:cubicBezTo>
                      <a:pt x="760" y="405"/>
                      <a:pt x="770" y="379"/>
                      <a:pt x="796" y="331"/>
                    </a:cubicBezTo>
                    <a:cubicBezTo>
                      <a:pt x="822" y="283"/>
                      <a:pt x="858" y="208"/>
                      <a:pt x="885" y="153"/>
                    </a:cubicBezTo>
                    <a:cubicBezTo>
                      <a:pt x="912" y="98"/>
                      <a:pt x="944" y="32"/>
                      <a:pt x="960" y="0"/>
                    </a:cubicBezTo>
                  </a:path>
                </a:pathLst>
              </a:custGeom>
              <a:solidFill>
                <a:srgbClr val="AC20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762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9013" name="Freeform 54">
                <a:extLst>
                  <a:ext uri="{FF2B5EF4-FFF2-40B4-BE49-F238E27FC236}">
                    <a16:creationId xmlns:a16="http://schemas.microsoft.com/office/drawing/2014/main" id="{B8EDDB02-68B8-623E-F04E-856D6178B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0" y="2976"/>
                <a:ext cx="432" cy="144"/>
              </a:xfrm>
              <a:custGeom>
                <a:avLst/>
                <a:gdLst>
                  <a:gd name="T0" fmla="*/ 0 w 960"/>
                  <a:gd name="T1" fmla="*/ 0 h 579"/>
                  <a:gd name="T2" fmla="*/ 0 w 960"/>
                  <a:gd name="T3" fmla="*/ 0 h 579"/>
                  <a:gd name="T4" fmla="*/ 0 w 960"/>
                  <a:gd name="T5" fmla="*/ 0 h 579"/>
                  <a:gd name="T6" fmla="*/ 0 w 960"/>
                  <a:gd name="T7" fmla="*/ 0 h 579"/>
                  <a:gd name="T8" fmla="*/ 0 w 960"/>
                  <a:gd name="T9" fmla="*/ 0 h 579"/>
                  <a:gd name="T10" fmla="*/ 0 w 960"/>
                  <a:gd name="T11" fmla="*/ 0 h 579"/>
                  <a:gd name="T12" fmla="*/ 0 w 960"/>
                  <a:gd name="T13" fmla="*/ 0 h 579"/>
                  <a:gd name="T14" fmla="*/ 0 w 960"/>
                  <a:gd name="T15" fmla="*/ 0 h 579"/>
                  <a:gd name="T16" fmla="*/ 0 w 960"/>
                  <a:gd name="T17" fmla="*/ 0 h 579"/>
                  <a:gd name="T18" fmla="*/ 0 w 960"/>
                  <a:gd name="T19" fmla="*/ 0 h 57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960"/>
                  <a:gd name="T31" fmla="*/ 0 h 579"/>
                  <a:gd name="T32" fmla="*/ 960 w 960"/>
                  <a:gd name="T33" fmla="*/ 579 h 579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960" h="579">
                    <a:moveTo>
                      <a:pt x="0" y="0"/>
                    </a:moveTo>
                    <a:cubicBezTo>
                      <a:pt x="12" y="27"/>
                      <a:pt x="41" y="103"/>
                      <a:pt x="74" y="164"/>
                    </a:cubicBezTo>
                    <a:cubicBezTo>
                      <a:pt x="107" y="225"/>
                      <a:pt x="150" y="303"/>
                      <a:pt x="196" y="364"/>
                    </a:cubicBezTo>
                    <a:cubicBezTo>
                      <a:pt x="242" y="425"/>
                      <a:pt x="303" y="496"/>
                      <a:pt x="351" y="531"/>
                    </a:cubicBezTo>
                    <a:cubicBezTo>
                      <a:pt x="399" y="566"/>
                      <a:pt x="442" y="571"/>
                      <a:pt x="485" y="575"/>
                    </a:cubicBezTo>
                    <a:cubicBezTo>
                      <a:pt x="528" y="579"/>
                      <a:pt x="566" y="575"/>
                      <a:pt x="607" y="553"/>
                    </a:cubicBezTo>
                    <a:cubicBezTo>
                      <a:pt x="648" y="531"/>
                      <a:pt x="698" y="479"/>
                      <a:pt x="729" y="442"/>
                    </a:cubicBezTo>
                    <a:cubicBezTo>
                      <a:pt x="760" y="405"/>
                      <a:pt x="770" y="379"/>
                      <a:pt x="796" y="331"/>
                    </a:cubicBezTo>
                    <a:cubicBezTo>
                      <a:pt x="822" y="283"/>
                      <a:pt x="858" y="208"/>
                      <a:pt x="885" y="153"/>
                    </a:cubicBezTo>
                    <a:cubicBezTo>
                      <a:pt x="912" y="98"/>
                      <a:pt x="944" y="32"/>
                      <a:pt x="960" y="0"/>
                    </a:cubicBezTo>
                  </a:path>
                </a:pathLst>
              </a:custGeom>
              <a:solidFill>
                <a:srgbClr val="AC2034"/>
              </a:solidFill>
              <a:ln w="762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CD78053-B2E1-1031-476B-85E8E8A90185}"/>
              </a:ext>
            </a:extLst>
          </p:cNvPr>
          <p:cNvGrpSpPr/>
          <p:nvPr/>
        </p:nvGrpSpPr>
        <p:grpSpPr>
          <a:xfrm>
            <a:off x="1209941" y="1418861"/>
            <a:ext cx="2984500" cy="1485635"/>
            <a:chOff x="990600" y="1798638"/>
            <a:chExt cx="3581400" cy="1782762"/>
          </a:xfrm>
        </p:grpSpPr>
        <p:sp>
          <p:nvSpPr>
            <p:cNvPr id="38916" name="Text Box 3">
              <a:extLst>
                <a:ext uri="{FF2B5EF4-FFF2-40B4-BE49-F238E27FC236}">
                  <a16:creationId xmlns:a16="http://schemas.microsoft.com/office/drawing/2014/main" id="{B2BBAA52-D5B3-FBF4-F87D-D49FFB58E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0626" y="1798638"/>
              <a:ext cx="1916113" cy="49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83">
                  <a:latin typeface="黑体" panose="02010609060101010101" pitchFamily="49" charset="-122"/>
                  <a:ea typeface="黑体" panose="02010609060101010101" pitchFamily="49" charset="-122"/>
                </a:rPr>
                <a:t>有凹处</a:t>
              </a:r>
            </a:p>
          </p:txBody>
        </p:sp>
        <p:grpSp>
          <p:nvGrpSpPr>
            <p:cNvPr id="38921" name="Group 56">
              <a:extLst>
                <a:ext uri="{FF2B5EF4-FFF2-40B4-BE49-F238E27FC236}">
                  <a16:creationId xmlns:a16="http://schemas.microsoft.com/office/drawing/2014/main" id="{FDD00189-47DF-E74E-9154-94EFDB84C3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600" y="2667000"/>
              <a:ext cx="3276600" cy="914400"/>
              <a:chOff x="240" y="2736"/>
              <a:chExt cx="2352" cy="576"/>
            </a:xfrm>
          </p:grpSpPr>
          <p:grpSp>
            <p:nvGrpSpPr>
              <p:cNvPr id="38977" name="Group 57">
                <a:extLst>
                  <a:ext uri="{FF2B5EF4-FFF2-40B4-BE49-F238E27FC236}">
                    <a16:creationId xmlns:a16="http://schemas.microsoft.com/office/drawing/2014/main" id="{40836523-3AAF-D5C3-1DD8-1EAC1F7937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" y="2736"/>
                <a:ext cx="2352" cy="576"/>
                <a:chOff x="1872" y="3024"/>
                <a:chExt cx="2352" cy="576"/>
              </a:xfrm>
            </p:grpSpPr>
            <p:grpSp>
              <p:nvGrpSpPr>
                <p:cNvPr id="38990" name="Group 58">
                  <a:extLst>
                    <a:ext uri="{FF2B5EF4-FFF2-40B4-BE49-F238E27FC236}">
                      <a16:creationId xmlns:a16="http://schemas.microsoft.com/office/drawing/2014/main" id="{C27CE9A2-E07F-947D-8413-E573B235119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68" y="3024"/>
                  <a:ext cx="2256" cy="480"/>
                  <a:chOff x="2688" y="3264"/>
                  <a:chExt cx="2256" cy="480"/>
                </a:xfrm>
              </p:grpSpPr>
              <p:sp>
                <p:nvSpPr>
                  <p:cNvPr id="38997" name="Rectangle 59">
                    <a:extLst>
                      <a:ext uri="{FF2B5EF4-FFF2-40B4-BE49-F238E27FC236}">
                        <a16:creationId xmlns:a16="http://schemas.microsoft.com/office/drawing/2014/main" id="{EDAC47BD-7197-A7F0-494F-7CEDAB42DB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8" y="3264"/>
                    <a:ext cx="2256" cy="480"/>
                  </a:xfrm>
                  <a:prstGeom prst="rect">
                    <a:avLst/>
                  </a:prstGeom>
                  <a:solidFill>
                    <a:srgbClr val="00FFCC">
                      <a:alpha val="50195"/>
                    </a:srgbClr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3" dir="b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00FFCC"/>
                    </a:extrusionClr>
                    <a:contourClr>
                      <a:srgbClr val="00FFCC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2083"/>
                  </a:p>
                </p:txBody>
              </p:sp>
              <p:sp>
                <p:nvSpPr>
                  <p:cNvPr id="38998" name="Line 60">
                    <a:extLst>
                      <a:ext uri="{FF2B5EF4-FFF2-40B4-BE49-F238E27FC236}">
                        <a16:creationId xmlns:a16="http://schemas.microsoft.com/office/drawing/2014/main" id="{7480BA67-2880-878F-E7BB-6176B590C4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88" y="3264"/>
                    <a:ext cx="2256" cy="0"/>
                  </a:xfrm>
                  <a:prstGeom prst="line">
                    <a:avLst/>
                  </a:prstGeom>
                  <a:noFill/>
                  <a:ln w="3175">
                    <a:solidFill>
                      <a:srgbClr val="66FFCC"/>
                    </a:solidFill>
                    <a:round/>
                    <a:headEnd/>
                    <a:tailEnd/>
                  </a:ln>
                  <a:scene3d>
                    <a:camera prst="legacyObliqueTopRight"/>
                    <a:lightRig rig="legacyFlat3" dir="r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66FFCC"/>
                    </a:extrusionClr>
                    <a:contourClr>
                      <a:srgbClr val="66FFCC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>
                    <a:flatTx/>
                  </a:bodyPr>
                  <a:lstStyle/>
                  <a:p>
                    <a:endParaRPr lang="zh-CN" altLang="en-US" sz="2333"/>
                  </a:p>
                </p:txBody>
              </p:sp>
            </p:grpSp>
            <p:grpSp>
              <p:nvGrpSpPr>
                <p:cNvPr id="38991" name="Group 61">
                  <a:extLst>
                    <a:ext uri="{FF2B5EF4-FFF2-40B4-BE49-F238E27FC236}">
                      <a16:creationId xmlns:a16="http://schemas.microsoft.com/office/drawing/2014/main" id="{2BCAC30C-7E09-FEE2-F098-78C76673BE0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20" y="3072"/>
                  <a:ext cx="2256" cy="480"/>
                  <a:chOff x="2064" y="3456"/>
                  <a:chExt cx="2256" cy="480"/>
                </a:xfrm>
              </p:grpSpPr>
              <p:sp>
                <p:nvSpPr>
                  <p:cNvPr id="38995" name="Rectangle 62">
                    <a:extLst>
                      <a:ext uri="{FF2B5EF4-FFF2-40B4-BE49-F238E27FC236}">
                        <a16:creationId xmlns:a16="http://schemas.microsoft.com/office/drawing/2014/main" id="{A349C32C-094B-F12D-66E8-1BB853EDAC0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4" y="3456"/>
                    <a:ext cx="2256" cy="480"/>
                  </a:xfrm>
                  <a:prstGeom prst="rect">
                    <a:avLst/>
                  </a:prstGeom>
                  <a:solidFill>
                    <a:srgbClr val="00FFCC">
                      <a:alpha val="50195"/>
                    </a:srgbClr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3" dir="b"/>
                  </a:scene3d>
                  <a:sp3d extrusionH="252400" prstMaterial="legacyMatte">
                    <a:bevelT w="13500" h="13500" prst="angle"/>
                    <a:bevelB w="13500" h="13500" prst="angle"/>
                    <a:extrusionClr>
                      <a:srgbClr val="00FFCC"/>
                    </a:extrusionClr>
                    <a:contourClr>
                      <a:srgbClr val="00FFCC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2083"/>
                  </a:p>
                </p:txBody>
              </p:sp>
              <p:sp>
                <p:nvSpPr>
                  <p:cNvPr id="38996" name="Freeform 63">
                    <a:extLst>
                      <a:ext uri="{FF2B5EF4-FFF2-40B4-BE49-F238E27FC236}">
                        <a16:creationId xmlns:a16="http://schemas.microsoft.com/office/drawing/2014/main" id="{B64CD9B1-0C87-A30D-34C5-9B44CAC9D0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64" y="3456"/>
                    <a:ext cx="2256" cy="112"/>
                  </a:xfrm>
                  <a:custGeom>
                    <a:avLst/>
                    <a:gdLst>
                      <a:gd name="T0" fmla="*/ 0 w 2112"/>
                      <a:gd name="T1" fmla="*/ 8 h 112"/>
                      <a:gd name="T2" fmla="*/ 4814 w 2112"/>
                      <a:gd name="T3" fmla="*/ 8 h 112"/>
                      <a:gd name="T4" fmla="*/ 5690 w 2112"/>
                      <a:gd name="T5" fmla="*/ 8 h 112"/>
                      <a:gd name="T6" fmla="*/ 5907 w 2112"/>
                      <a:gd name="T7" fmla="*/ 56 h 112"/>
                      <a:gd name="T8" fmla="*/ 6347 w 2112"/>
                      <a:gd name="T9" fmla="*/ 104 h 112"/>
                      <a:gd name="T10" fmla="*/ 6782 w 2112"/>
                      <a:gd name="T11" fmla="*/ 104 h 112"/>
                      <a:gd name="T12" fmla="*/ 7217 w 2112"/>
                      <a:gd name="T13" fmla="*/ 56 h 112"/>
                      <a:gd name="T14" fmla="*/ 7661 w 2112"/>
                      <a:gd name="T15" fmla="*/ 8 h 112"/>
                      <a:gd name="T16" fmla="*/ 9622 w 2112"/>
                      <a:gd name="T17" fmla="*/ 8 h 112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w 2112"/>
                      <a:gd name="T28" fmla="*/ 0 h 112"/>
                      <a:gd name="T29" fmla="*/ 2112 w 2112"/>
                      <a:gd name="T30" fmla="*/ 112 h 112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T27" t="T28" r="T29" b="T30"/>
                    <a:pathLst>
                      <a:path w="2112" h="112">
                        <a:moveTo>
                          <a:pt x="0" y="8"/>
                        </a:moveTo>
                        <a:cubicBezTo>
                          <a:pt x="424" y="8"/>
                          <a:pt x="848" y="8"/>
                          <a:pt x="1056" y="8"/>
                        </a:cubicBezTo>
                        <a:cubicBezTo>
                          <a:pt x="1264" y="8"/>
                          <a:pt x="1208" y="0"/>
                          <a:pt x="1248" y="8"/>
                        </a:cubicBezTo>
                        <a:cubicBezTo>
                          <a:pt x="1288" y="16"/>
                          <a:pt x="1272" y="40"/>
                          <a:pt x="1296" y="56"/>
                        </a:cubicBezTo>
                        <a:cubicBezTo>
                          <a:pt x="1320" y="72"/>
                          <a:pt x="1360" y="96"/>
                          <a:pt x="1392" y="104"/>
                        </a:cubicBezTo>
                        <a:cubicBezTo>
                          <a:pt x="1424" y="112"/>
                          <a:pt x="1456" y="112"/>
                          <a:pt x="1488" y="104"/>
                        </a:cubicBezTo>
                        <a:cubicBezTo>
                          <a:pt x="1520" y="96"/>
                          <a:pt x="1552" y="72"/>
                          <a:pt x="1584" y="56"/>
                        </a:cubicBezTo>
                        <a:cubicBezTo>
                          <a:pt x="1616" y="40"/>
                          <a:pt x="1592" y="16"/>
                          <a:pt x="1680" y="8"/>
                        </a:cubicBezTo>
                        <a:cubicBezTo>
                          <a:pt x="1768" y="0"/>
                          <a:pt x="2040" y="8"/>
                          <a:pt x="2112" y="8"/>
                        </a:cubicBezTo>
                      </a:path>
                    </a:pathLst>
                  </a:custGeom>
                  <a:noFill/>
                  <a:ln w="3175">
                    <a:solidFill>
                      <a:srgbClr val="00FFCC"/>
                    </a:solidFill>
                    <a:round/>
                    <a:headEnd/>
                    <a:tailEnd/>
                  </a:ln>
                  <a:scene3d>
                    <a:camera prst="legacyObliqueTopRight"/>
                    <a:lightRig rig="legacyFlat3" dir="r"/>
                  </a:scene3d>
                  <a:sp3d extrusionH="252400" prstMaterial="legacyMatte">
                    <a:bevelT w="13500" h="13500" prst="angle"/>
                    <a:bevelB w="13500" h="13500" prst="angle"/>
                    <a:extrusionClr>
                      <a:srgbClr val="00FFCC"/>
                    </a:extrusionClr>
                    <a:contourClr>
                      <a:srgbClr val="00FFCC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>
                    <a:flatTx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2333"/>
                  </a:p>
                </p:txBody>
              </p:sp>
            </p:grpSp>
            <p:grpSp>
              <p:nvGrpSpPr>
                <p:cNvPr id="38992" name="Group 64">
                  <a:extLst>
                    <a:ext uri="{FF2B5EF4-FFF2-40B4-BE49-F238E27FC236}">
                      <a16:creationId xmlns:a16="http://schemas.microsoft.com/office/drawing/2014/main" id="{39D06233-273C-D918-C4A2-3C59CC2EBE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2" y="3120"/>
                  <a:ext cx="2256" cy="480"/>
                  <a:chOff x="2688" y="3264"/>
                  <a:chExt cx="2256" cy="480"/>
                </a:xfrm>
              </p:grpSpPr>
              <p:sp>
                <p:nvSpPr>
                  <p:cNvPr id="38993" name="Rectangle 65">
                    <a:extLst>
                      <a:ext uri="{FF2B5EF4-FFF2-40B4-BE49-F238E27FC236}">
                        <a16:creationId xmlns:a16="http://schemas.microsoft.com/office/drawing/2014/main" id="{75A9A323-3477-A9DC-3E25-AD27E27E4A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8" y="3264"/>
                    <a:ext cx="2256" cy="480"/>
                  </a:xfrm>
                  <a:prstGeom prst="rect">
                    <a:avLst/>
                  </a:prstGeom>
                  <a:solidFill>
                    <a:srgbClr val="00FFCC">
                      <a:alpha val="50195"/>
                    </a:srgbClr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3" dir="b"/>
                  </a:scene3d>
                  <a:sp3d extrusionH="227000" prstMaterial="legacyMatte">
                    <a:bevelT w="13500" h="13500" prst="angle"/>
                    <a:bevelB w="13500" h="13500" prst="angle"/>
                    <a:extrusionClr>
                      <a:srgbClr val="00FFCC"/>
                    </a:extrusionClr>
                    <a:contourClr>
                      <a:srgbClr val="00FFCC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 sz="2083"/>
                  </a:p>
                </p:txBody>
              </p:sp>
              <p:sp>
                <p:nvSpPr>
                  <p:cNvPr id="38994" name="Line 66">
                    <a:extLst>
                      <a:ext uri="{FF2B5EF4-FFF2-40B4-BE49-F238E27FC236}">
                        <a16:creationId xmlns:a16="http://schemas.microsoft.com/office/drawing/2014/main" id="{9CEEA2A8-109F-007E-295B-D928FB706C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688" y="3264"/>
                    <a:ext cx="2256" cy="0"/>
                  </a:xfrm>
                  <a:prstGeom prst="line">
                    <a:avLst/>
                  </a:prstGeom>
                  <a:noFill/>
                  <a:ln w="3175">
                    <a:solidFill>
                      <a:srgbClr val="66FFCC"/>
                    </a:solidFill>
                    <a:round/>
                    <a:headEnd/>
                    <a:tailEnd/>
                  </a:ln>
                  <a:scene3d>
                    <a:camera prst="legacyObliqueTopRight"/>
                    <a:lightRig rig="legacyFlat3" dir="r"/>
                  </a:scene3d>
                  <a:sp3d extrusionH="227000" prstMaterial="legacyMatte">
                    <a:bevelT w="13500" h="13500" prst="angle"/>
                    <a:bevelB w="13500" h="13500" prst="angle"/>
                    <a:extrusionClr>
                      <a:srgbClr val="66FFCC"/>
                    </a:extrusionClr>
                    <a:contourClr>
                      <a:srgbClr val="66FFCC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>
                    <a:flatTx/>
                  </a:bodyPr>
                  <a:lstStyle/>
                  <a:p>
                    <a:endParaRPr lang="zh-CN" altLang="en-US" sz="2333"/>
                  </a:p>
                </p:txBody>
              </p:sp>
            </p:grpSp>
          </p:grpSp>
          <p:grpSp>
            <p:nvGrpSpPr>
              <p:cNvPr id="38978" name="Group 67">
                <a:extLst>
                  <a:ext uri="{FF2B5EF4-FFF2-40B4-BE49-F238E27FC236}">
                    <a16:creationId xmlns:a16="http://schemas.microsoft.com/office/drawing/2014/main" id="{EDBF8BBE-EAD6-8437-FEE5-B22FE04B2B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" y="2928"/>
                <a:ext cx="2112" cy="316"/>
                <a:chOff x="2976" y="2112"/>
                <a:chExt cx="2112" cy="316"/>
              </a:xfrm>
            </p:grpSpPr>
            <p:sp>
              <p:nvSpPr>
                <p:cNvPr id="177" name="Text Box 68">
                  <a:extLst>
                    <a:ext uri="{FF2B5EF4-FFF2-40B4-BE49-F238E27FC236}">
                      <a16:creationId xmlns:a16="http://schemas.microsoft.com/office/drawing/2014/main" id="{AE862F85-4DD0-C06A-CA2A-07CD5E44B8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12" y="2116"/>
                  <a:ext cx="851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83" dirty="0">
                      <a:solidFill>
                        <a:schemeClr val="accent5">
                          <a:lumMod val="10000"/>
                        </a:schemeClr>
                      </a:solidFill>
                      <a:latin typeface="黑体" pitchFamily="2" charset="-122"/>
                      <a:ea typeface="黑体" pitchFamily="2" charset="-122"/>
                    </a:rPr>
                    <a:t>被检体</a:t>
                  </a:r>
                </a:p>
              </p:txBody>
            </p:sp>
            <p:grpSp>
              <p:nvGrpSpPr>
                <p:cNvPr id="38980" name="Group 69">
                  <a:extLst>
                    <a:ext uri="{FF2B5EF4-FFF2-40B4-BE49-F238E27FC236}">
                      <a16:creationId xmlns:a16="http://schemas.microsoft.com/office/drawing/2014/main" id="{D51BF11F-D6AB-DEFB-86A8-46CB38CD2B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976" y="2112"/>
                  <a:ext cx="336" cy="240"/>
                  <a:chOff x="2976" y="2112"/>
                  <a:chExt cx="336" cy="240"/>
                </a:xfrm>
              </p:grpSpPr>
              <p:grpSp>
                <p:nvGrpSpPr>
                  <p:cNvPr id="38986" name="Group 70">
                    <a:extLst>
                      <a:ext uri="{FF2B5EF4-FFF2-40B4-BE49-F238E27FC236}">
                        <a16:creationId xmlns:a16="http://schemas.microsoft.com/office/drawing/2014/main" id="{78C17CD1-D122-9AB6-A535-B459514B04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024" y="2112"/>
                    <a:ext cx="288" cy="240"/>
                    <a:chOff x="3024" y="2112"/>
                    <a:chExt cx="288" cy="240"/>
                  </a:xfrm>
                </p:grpSpPr>
                <p:sp>
                  <p:nvSpPr>
                    <p:cNvPr id="38988" name="Line 71">
                      <a:extLst>
                        <a:ext uri="{FF2B5EF4-FFF2-40B4-BE49-F238E27FC236}">
                          <a16:creationId xmlns:a16="http://schemas.microsoft.com/office/drawing/2014/main" id="{3F5B4BF1-A316-9C8A-6CAB-AAB678A22A9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024" y="2112"/>
                      <a:ext cx="144" cy="96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FFFF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38989" name="Line 72">
                      <a:extLst>
                        <a:ext uri="{FF2B5EF4-FFF2-40B4-BE49-F238E27FC236}">
                          <a16:creationId xmlns:a16="http://schemas.microsoft.com/office/drawing/2014/main" id="{94EA97F6-B2D5-C141-219D-EA1ACD78A82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168" y="2256"/>
                      <a:ext cx="144" cy="96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FFFF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</p:grpSp>
              <p:sp>
                <p:nvSpPr>
                  <p:cNvPr id="38987" name="Line 73">
                    <a:extLst>
                      <a:ext uri="{FF2B5EF4-FFF2-40B4-BE49-F238E27FC236}">
                        <a16:creationId xmlns:a16="http://schemas.microsoft.com/office/drawing/2014/main" id="{F372D058-54E7-E22D-ED90-7D1FB3CA42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976" y="2112"/>
                    <a:ext cx="336" cy="24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  <p:grpSp>
              <p:nvGrpSpPr>
                <p:cNvPr id="38981" name="Group 74">
                  <a:extLst>
                    <a:ext uri="{FF2B5EF4-FFF2-40B4-BE49-F238E27FC236}">
                      <a16:creationId xmlns:a16="http://schemas.microsoft.com/office/drawing/2014/main" id="{B35C8A25-540D-DEEE-FD2B-2036FB74C8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52" y="2160"/>
                  <a:ext cx="336" cy="240"/>
                  <a:chOff x="4752" y="2160"/>
                  <a:chExt cx="336" cy="240"/>
                </a:xfrm>
              </p:grpSpPr>
              <p:grpSp>
                <p:nvGrpSpPr>
                  <p:cNvPr id="38982" name="Group 75">
                    <a:extLst>
                      <a:ext uri="{FF2B5EF4-FFF2-40B4-BE49-F238E27FC236}">
                        <a16:creationId xmlns:a16="http://schemas.microsoft.com/office/drawing/2014/main" id="{10E780B4-EA04-AD64-F0E8-246F6C67067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800" y="2160"/>
                    <a:ext cx="288" cy="240"/>
                    <a:chOff x="3024" y="2112"/>
                    <a:chExt cx="288" cy="240"/>
                  </a:xfrm>
                </p:grpSpPr>
                <p:sp>
                  <p:nvSpPr>
                    <p:cNvPr id="38984" name="Line 76">
                      <a:extLst>
                        <a:ext uri="{FF2B5EF4-FFF2-40B4-BE49-F238E27FC236}">
                          <a16:creationId xmlns:a16="http://schemas.microsoft.com/office/drawing/2014/main" id="{F8B7FE5F-ED5B-1B22-3565-D9A99632604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024" y="2112"/>
                      <a:ext cx="144" cy="96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FFFF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  <p:sp>
                  <p:nvSpPr>
                    <p:cNvPr id="38985" name="Line 77">
                      <a:extLst>
                        <a:ext uri="{FF2B5EF4-FFF2-40B4-BE49-F238E27FC236}">
                          <a16:creationId xmlns:a16="http://schemas.microsoft.com/office/drawing/2014/main" id="{F619F66C-C9E6-5213-2516-03D32700340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168" y="2256"/>
                      <a:ext cx="144" cy="96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FFFF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 sz="2333"/>
                    </a:p>
                  </p:txBody>
                </p:sp>
              </p:grpSp>
              <p:sp>
                <p:nvSpPr>
                  <p:cNvPr id="38983" name="Line 78">
                    <a:extLst>
                      <a:ext uri="{FF2B5EF4-FFF2-40B4-BE49-F238E27FC236}">
                        <a16:creationId xmlns:a16="http://schemas.microsoft.com/office/drawing/2014/main" id="{9B9BC613-3931-64ED-6DFC-A935C20200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752" y="2160"/>
                    <a:ext cx="336" cy="240"/>
                  </a:xfrm>
                  <a:prstGeom prst="line">
                    <a:avLst/>
                  </a:prstGeom>
                  <a:noFill/>
                  <a:ln w="12700">
                    <a:solidFill>
                      <a:srgbClr val="FF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333"/>
                  </a:p>
                </p:txBody>
              </p:sp>
            </p:grpSp>
          </p:grpSp>
        </p:grpSp>
        <p:grpSp>
          <p:nvGrpSpPr>
            <p:cNvPr id="38923" name="Group 92">
              <a:extLst>
                <a:ext uri="{FF2B5EF4-FFF2-40B4-BE49-F238E27FC236}">
                  <a16:creationId xmlns:a16="http://schemas.microsoft.com/office/drawing/2014/main" id="{65A1D3D1-3E92-E68D-E75A-30F5389224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0600" y="2057400"/>
              <a:ext cx="3581400" cy="685800"/>
              <a:chOff x="1824" y="2592"/>
              <a:chExt cx="2544" cy="576"/>
            </a:xfrm>
          </p:grpSpPr>
          <p:grpSp>
            <p:nvGrpSpPr>
              <p:cNvPr id="38945" name="Group 93">
                <a:extLst>
                  <a:ext uri="{FF2B5EF4-FFF2-40B4-BE49-F238E27FC236}">
                    <a16:creationId xmlns:a16="http://schemas.microsoft.com/office/drawing/2014/main" id="{08BF3AC0-3603-966F-6E4F-FCE8EBB96C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2592"/>
                <a:ext cx="2502" cy="576"/>
                <a:chOff x="2976" y="1632"/>
                <a:chExt cx="2502" cy="576"/>
              </a:xfrm>
            </p:grpSpPr>
            <p:sp>
              <p:nvSpPr>
                <p:cNvPr id="38950" name="Rectangle 94">
                  <a:extLst>
                    <a:ext uri="{FF2B5EF4-FFF2-40B4-BE49-F238E27FC236}">
                      <a16:creationId xmlns:a16="http://schemas.microsoft.com/office/drawing/2014/main" id="{E469FA50-98D3-FF6B-42A6-0067129D5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450318">
                  <a:off x="3174" y="1775"/>
                  <a:ext cx="2304" cy="96"/>
                </a:xfrm>
                <a:prstGeom prst="rect">
                  <a:avLst/>
                </a:prstGeom>
                <a:solidFill>
                  <a:srgbClr val="00FFCC">
                    <a:alpha val="50195"/>
                  </a:srgbClr>
                </a:solidFill>
                <a:ln w="9525">
                  <a:solidFill>
                    <a:srgbClr val="00FF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083"/>
                </a:p>
              </p:txBody>
            </p:sp>
            <p:sp>
              <p:nvSpPr>
                <p:cNvPr id="38951" name="Rectangle 95">
                  <a:extLst>
                    <a:ext uri="{FF2B5EF4-FFF2-40B4-BE49-F238E27FC236}">
                      <a16:creationId xmlns:a16="http://schemas.microsoft.com/office/drawing/2014/main" id="{30C7953C-91A7-C975-7810-BF58F73F1D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450318">
                  <a:off x="2976" y="1968"/>
                  <a:ext cx="2304" cy="96"/>
                </a:xfrm>
                <a:prstGeom prst="rect">
                  <a:avLst/>
                </a:prstGeom>
                <a:solidFill>
                  <a:srgbClr val="00FFCC">
                    <a:alpha val="50195"/>
                  </a:srgbClr>
                </a:solidFill>
                <a:ln w="9525">
                  <a:solidFill>
                    <a:srgbClr val="00FF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083"/>
                </a:p>
              </p:txBody>
            </p:sp>
            <p:sp>
              <p:nvSpPr>
                <p:cNvPr id="38952" name="Rectangle 96">
                  <a:extLst>
                    <a:ext uri="{FF2B5EF4-FFF2-40B4-BE49-F238E27FC236}">
                      <a16:creationId xmlns:a16="http://schemas.microsoft.com/office/drawing/2014/main" id="{30D7E980-D126-D0A0-FE07-AA9F9B886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450318">
                  <a:off x="2976" y="1968"/>
                  <a:ext cx="2304" cy="96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083"/>
                </a:p>
              </p:txBody>
            </p:sp>
            <p:sp>
              <p:nvSpPr>
                <p:cNvPr id="38953" name="Line 97">
                  <a:extLst>
                    <a:ext uri="{FF2B5EF4-FFF2-40B4-BE49-F238E27FC236}">
                      <a16:creationId xmlns:a16="http://schemas.microsoft.com/office/drawing/2014/main" id="{5C059918-18D5-3B4C-1D9C-143A7A82B1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0" y="1632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54" name="Line 98">
                  <a:extLst>
                    <a:ext uri="{FF2B5EF4-FFF2-40B4-BE49-F238E27FC236}">
                      <a16:creationId xmlns:a16="http://schemas.microsoft.com/office/drawing/2014/main" id="{4E322BF9-27B7-96CA-F5FA-041CE85353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16" y="1632"/>
                  <a:ext cx="2256" cy="288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55" name="Line 99">
                  <a:extLst>
                    <a:ext uri="{FF2B5EF4-FFF2-40B4-BE49-F238E27FC236}">
                      <a16:creationId xmlns:a16="http://schemas.microsoft.com/office/drawing/2014/main" id="{7841485C-4494-B8DD-CB72-B5FB05BD94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0" y="1728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56" name="Line 100">
                  <a:extLst>
                    <a:ext uri="{FF2B5EF4-FFF2-40B4-BE49-F238E27FC236}">
                      <a16:creationId xmlns:a16="http://schemas.microsoft.com/office/drawing/2014/main" id="{1AB35AD3-C38D-BD40-335D-5A677189B8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6" y="1920"/>
                  <a:ext cx="240" cy="192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57" name="Line 101">
                  <a:extLst>
                    <a:ext uri="{FF2B5EF4-FFF2-40B4-BE49-F238E27FC236}">
                      <a16:creationId xmlns:a16="http://schemas.microsoft.com/office/drawing/2014/main" id="{6A8AA276-78E2-8004-DD9F-1B95C4C87C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0" y="1824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58" name="Line 102">
                  <a:extLst>
                    <a:ext uri="{FF2B5EF4-FFF2-40B4-BE49-F238E27FC236}">
                      <a16:creationId xmlns:a16="http://schemas.microsoft.com/office/drawing/2014/main" id="{9507C88C-63D5-74E7-4C1E-6A9A06D186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72" y="1632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59" name="Line 103">
                  <a:extLst>
                    <a:ext uri="{FF2B5EF4-FFF2-40B4-BE49-F238E27FC236}">
                      <a16:creationId xmlns:a16="http://schemas.microsoft.com/office/drawing/2014/main" id="{CA7BC345-ACF7-C9EA-F3BA-F377D76859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2112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60" name="Line 104">
                  <a:extLst>
                    <a:ext uri="{FF2B5EF4-FFF2-40B4-BE49-F238E27FC236}">
                      <a16:creationId xmlns:a16="http://schemas.microsoft.com/office/drawing/2014/main" id="{8540B3D0-B465-F406-BA7F-E452A8A6C3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6" y="1920"/>
                  <a:ext cx="2304" cy="288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61" name="Line 105">
                  <a:extLst>
                    <a:ext uri="{FF2B5EF4-FFF2-40B4-BE49-F238E27FC236}">
                      <a16:creationId xmlns:a16="http://schemas.microsoft.com/office/drawing/2014/main" id="{CCD7641F-498B-E5F5-6BDD-73BA506969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6" y="1824"/>
                  <a:ext cx="2304" cy="288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62" name="Line 106">
                  <a:extLst>
                    <a:ext uri="{FF2B5EF4-FFF2-40B4-BE49-F238E27FC236}">
                      <a16:creationId xmlns:a16="http://schemas.microsoft.com/office/drawing/2014/main" id="{3E556D61-8BDD-6336-5EB6-0E85C10AD9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16" y="1728"/>
                  <a:ext cx="2256" cy="288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63" name="Line 107">
                  <a:extLst>
                    <a:ext uri="{FF2B5EF4-FFF2-40B4-BE49-F238E27FC236}">
                      <a16:creationId xmlns:a16="http://schemas.microsoft.com/office/drawing/2014/main" id="{F8892B93-E7BE-1B80-A94B-8E023A671D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1920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64" name="Line 108">
                  <a:extLst>
                    <a:ext uri="{FF2B5EF4-FFF2-40B4-BE49-F238E27FC236}">
                      <a16:creationId xmlns:a16="http://schemas.microsoft.com/office/drawing/2014/main" id="{BAA2F705-4777-84E7-6814-6B4AFEFF0B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6" y="2016"/>
                  <a:ext cx="240" cy="192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sp>
            <p:nvSpPr>
              <p:cNvPr id="38946" name="AutoShape 109">
                <a:extLst>
                  <a:ext uri="{FF2B5EF4-FFF2-40B4-BE49-F238E27FC236}">
                    <a16:creationId xmlns:a16="http://schemas.microsoft.com/office/drawing/2014/main" id="{B6992366-D090-C973-BAB9-42D07A0DE5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97314">
                <a:off x="1824" y="2845"/>
                <a:ext cx="912" cy="178"/>
              </a:xfrm>
              <a:prstGeom prst="parallelogram">
                <a:avLst>
                  <a:gd name="adj" fmla="val 128090"/>
                </a:avLst>
              </a:prstGeom>
              <a:solidFill>
                <a:srgbClr val="66FFCC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  <p:sp>
            <p:nvSpPr>
              <p:cNvPr id="38947" name="AutoShape 110">
                <a:extLst>
                  <a:ext uri="{FF2B5EF4-FFF2-40B4-BE49-F238E27FC236}">
                    <a16:creationId xmlns:a16="http://schemas.microsoft.com/office/drawing/2014/main" id="{6757FC60-8E69-1610-3DEA-3C42D3EEC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97314">
                <a:off x="2454" y="2782"/>
                <a:ext cx="912" cy="193"/>
              </a:xfrm>
              <a:prstGeom prst="parallelogram">
                <a:avLst>
                  <a:gd name="adj" fmla="val 118135"/>
                </a:avLst>
              </a:prstGeom>
              <a:solidFill>
                <a:srgbClr val="66FFCC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  <p:sp>
            <p:nvSpPr>
              <p:cNvPr id="38948" name="AutoShape 111">
                <a:extLst>
                  <a:ext uri="{FF2B5EF4-FFF2-40B4-BE49-F238E27FC236}">
                    <a16:creationId xmlns:a16="http://schemas.microsoft.com/office/drawing/2014/main" id="{E6D6BAC3-E11B-0AA7-A3B4-36EE05AF4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97314">
                <a:off x="3124" y="2685"/>
                <a:ext cx="912" cy="194"/>
              </a:xfrm>
              <a:prstGeom prst="parallelogram">
                <a:avLst>
                  <a:gd name="adj" fmla="val 117526"/>
                </a:avLst>
              </a:prstGeom>
              <a:solidFill>
                <a:srgbClr val="66FFCC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  <p:sp>
            <p:nvSpPr>
              <p:cNvPr id="38949" name="AutoShape 112">
                <a:extLst>
                  <a:ext uri="{FF2B5EF4-FFF2-40B4-BE49-F238E27FC236}">
                    <a16:creationId xmlns:a16="http://schemas.microsoft.com/office/drawing/2014/main" id="{9B9A93B9-BBB4-E4E3-4FB2-CFDADF681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97314">
                <a:off x="3494" y="2736"/>
                <a:ext cx="874" cy="144"/>
              </a:xfrm>
              <a:prstGeom prst="parallelogram">
                <a:avLst>
                  <a:gd name="adj" fmla="val 151736"/>
                </a:avLst>
              </a:prstGeom>
              <a:solidFill>
                <a:srgbClr val="66FFCC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BC362C4-EEE4-52FD-FD16-3A96B318FDBB}"/>
              </a:ext>
            </a:extLst>
          </p:cNvPr>
          <p:cNvGrpSpPr/>
          <p:nvPr/>
        </p:nvGrpSpPr>
        <p:grpSpPr>
          <a:xfrm>
            <a:off x="5029068" y="1426798"/>
            <a:ext cx="3032125" cy="1477698"/>
            <a:chOff x="5048250" y="1744663"/>
            <a:chExt cx="3638550" cy="1773237"/>
          </a:xfrm>
        </p:grpSpPr>
        <p:sp>
          <p:nvSpPr>
            <p:cNvPr id="38918" name="Text Box 27">
              <a:extLst>
                <a:ext uri="{FF2B5EF4-FFF2-40B4-BE49-F238E27FC236}">
                  <a16:creationId xmlns:a16="http://schemas.microsoft.com/office/drawing/2014/main" id="{89C30080-256B-8DAB-6067-3DEF919FA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5450" y="1744663"/>
              <a:ext cx="1828800" cy="49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83">
                  <a:latin typeface="黑体" panose="02010609060101010101" pitchFamily="49" charset="-122"/>
                  <a:ea typeface="黑体" panose="02010609060101010101" pitchFamily="49" charset="-122"/>
                </a:rPr>
                <a:t>有凸起</a:t>
              </a:r>
            </a:p>
          </p:txBody>
        </p:sp>
        <p:grpSp>
          <p:nvGrpSpPr>
            <p:cNvPr id="38922" name="Group 79">
              <a:extLst>
                <a:ext uri="{FF2B5EF4-FFF2-40B4-BE49-F238E27FC236}">
                  <a16:creationId xmlns:a16="http://schemas.microsoft.com/office/drawing/2014/main" id="{10A59EEF-42E3-573F-4980-B36D888AD0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8250" y="2362200"/>
              <a:ext cx="3300413" cy="1155700"/>
              <a:chOff x="3072" y="2635"/>
              <a:chExt cx="2079" cy="728"/>
            </a:xfrm>
          </p:grpSpPr>
          <p:sp>
            <p:nvSpPr>
              <p:cNvPr id="38965" name="Rectangle 80">
                <a:extLst>
                  <a:ext uri="{FF2B5EF4-FFF2-40B4-BE49-F238E27FC236}">
                    <a16:creationId xmlns:a16="http://schemas.microsoft.com/office/drawing/2014/main" id="{0B90594C-904C-A118-3082-E6E045C13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" y="2793"/>
                <a:ext cx="1995" cy="519"/>
              </a:xfrm>
              <a:prstGeom prst="rect">
                <a:avLst/>
              </a:prstGeom>
              <a:solidFill>
                <a:srgbClr val="00FFCC">
                  <a:alpha val="50195"/>
                </a:srgbClr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00FFCC"/>
                </a:extrusionClr>
                <a:contourClr>
                  <a:srgbClr val="00FFCC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  <p:sp>
            <p:nvSpPr>
              <p:cNvPr id="38966" name="Line 81">
                <a:extLst>
                  <a:ext uri="{FF2B5EF4-FFF2-40B4-BE49-F238E27FC236}">
                    <a16:creationId xmlns:a16="http://schemas.microsoft.com/office/drawing/2014/main" id="{7897140B-C803-DE08-58BD-B2146DA704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6" y="2784"/>
                <a:ext cx="1995" cy="0"/>
              </a:xfrm>
              <a:prstGeom prst="line">
                <a:avLst/>
              </a:prstGeom>
              <a:noFill/>
              <a:ln w="3175">
                <a:solidFill>
                  <a:srgbClr val="66FFCC"/>
                </a:solidFill>
                <a:round/>
                <a:headEnd/>
                <a:tailEnd/>
              </a:ln>
              <a:scene3d>
                <a:camera prst="legacyObliqueTopRight"/>
                <a:lightRig rig="legacyFlat3" dir="r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66FFCC"/>
                </a:extrusionClr>
                <a:contourClr>
                  <a:srgbClr val="66FFCC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CN" altLang="en-US" sz="2333"/>
              </a:p>
            </p:txBody>
          </p:sp>
          <p:sp>
            <p:nvSpPr>
              <p:cNvPr id="38967" name="Freeform 82">
                <a:extLst>
                  <a:ext uri="{FF2B5EF4-FFF2-40B4-BE49-F238E27FC236}">
                    <a16:creationId xmlns:a16="http://schemas.microsoft.com/office/drawing/2014/main" id="{8495A300-D1B1-13F0-FB6A-D86E9CDBD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0" y="2635"/>
                <a:ext cx="1995" cy="197"/>
              </a:xfrm>
              <a:custGeom>
                <a:avLst/>
                <a:gdLst>
                  <a:gd name="T0" fmla="*/ 0 w 1896"/>
                  <a:gd name="T1" fmla="*/ 194 h 197"/>
                  <a:gd name="T2" fmla="*/ 3058 w 1896"/>
                  <a:gd name="T3" fmla="*/ 194 h 197"/>
                  <a:gd name="T4" fmla="*/ 3562 w 1896"/>
                  <a:gd name="T5" fmla="*/ 177 h 197"/>
                  <a:gd name="T6" fmla="*/ 3749 w 1896"/>
                  <a:gd name="T7" fmla="*/ 142 h 197"/>
                  <a:gd name="T8" fmla="*/ 3985 w 1896"/>
                  <a:gd name="T9" fmla="*/ 22 h 197"/>
                  <a:gd name="T10" fmla="*/ 4371 w 1896"/>
                  <a:gd name="T11" fmla="*/ 10 h 197"/>
                  <a:gd name="T12" fmla="*/ 4642 w 1896"/>
                  <a:gd name="T13" fmla="*/ 82 h 197"/>
                  <a:gd name="T14" fmla="*/ 4946 w 1896"/>
                  <a:gd name="T15" fmla="*/ 178 h 197"/>
                  <a:gd name="T16" fmla="*/ 6109 w 1896"/>
                  <a:gd name="T17" fmla="*/ 194 h 1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96"/>
                  <a:gd name="T28" fmla="*/ 0 h 197"/>
                  <a:gd name="T29" fmla="*/ 1896 w 1896"/>
                  <a:gd name="T30" fmla="*/ 197 h 1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96" h="197">
                    <a:moveTo>
                      <a:pt x="0" y="194"/>
                    </a:moveTo>
                    <a:cubicBezTo>
                      <a:pt x="381" y="194"/>
                      <a:pt x="764" y="197"/>
                      <a:pt x="948" y="194"/>
                    </a:cubicBezTo>
                    <a:cubicBezTo>
                      <a:pt x="1132" y="191"/>
                      <a:pt x="1068" y="186"/>
                      <a:pt x="1104" y="177"/>
                    </a:cubicBezTo>
                    <a:cubicBezTo>
                      <a:pt x="1140" y="168"/>
                      <a:pt x="1141" y="168"/>
                      <a:pt x="1163" y="142"/>
                    </a:cubicBezTo>
                    <a:cubicBezTo>
                      <a:pt x="1185" y="116"/>
                      <a:pt x="1204" y="44"/>
                      <a:pt x="1236" y="22"/>
                    </a:cubicBezTo>
                    <a:cubicBezTo>
                      <a:pt x="1268" y="0"/>
                      <a:pt x="1322" y="0"/>
                      <a:pt x="1356" y="10"/>
                    </a:cubicBezTo>
                    <a:cubicBezTo>
                      <a:pt x="1390" y="20"/>
                      <a:pt x="1410" y="54"/>
                      <a:pt x="1440" y="82"/>
                    </a:cubicBezTo>
                    <a:cubicBezTo>
                      <a:pt x="1470" y="110"/>
                      <a:pt x="1460" y="159"/>
                      <a:pt x="1536" y="178"/>
                    </a:cubicBezTo>
                    <a:cubicBezTo>
                      <a:pt x="1612" y="197"/>
                      <a:pt x="1821" y="191"/>
                      <a:pt x="1896" y="194"/>
                    </a:cubicBezTo>
                  </a:path>
                </a:pathLst>
              </a:custGeom>
              <a:solidFill>
                <a:srgbClr val="00FFCC">
                  <a:alpha val="50195"/>
                </a:srgbClr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r"/>
              </a:scene3d>
              <a:sp3d extrusionH="252400" prstMaterial="legacyMatte">
                <a:bevelT w="13500" h="13500" prst="angle"/>
                <a:bevelB w="13500" h="13500" prst="angle"/>
                <a:extrusionClr>
                  <a:srgbClr val="00FFCC"/>
                </a:extrusionClr>
                <a:contourClr>
                  <a:srgbClr val="00FFCC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333"/>
              </a:p>
            </p:txBody>
          </p:sp>
          <p:sp>
            <p:nvSpPr>
              <p:cNvPr id="38968" name="Rectangle 83">
                <a:extLst>
                  <a:ext uri="{FF2B5EF4-FFF2-40B4-BE49-F238E27FC236}">
                    <a16:creationId xmlns:a16="http://schemas.microsoft.com/office/drawing/2014/main" id="{D2B30610-A2B8-3533-7141-09012451A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6" y="2880"/>
                <a:ext cx="1995" cy="483"/>
              </a:xfrm>
              <a:prstGeom prst="rect">
                <a:avLst/>
              </a:prstGeom>
              <a:solidFill>
                <a:srgbClr val="00FFCC">
                  <a:alpha val="50195"/>
                </a:srgbClr>
              </a:solidFill>
              <a:ln w="9525">
                <a:miter lim="800000"/>
                <a:headEnd/>
                <a:tailEnd/>
              </a:ln>
              <a:scene3d>
                <a:camera prst="legacyObliqueTopRight"/>
                <a:lightRig rig="legacyFlat3" dir="b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00FFCC"/>
                </a:extrusionClr>
                <a:contourClr>
                  <a:srgbClr val="00FFCC"/>
                </a:contourClr>
              </a:sp3d>
            </p:spPr>
            <p:txBody>
              <a:bodyPr wrap="none" anchor="ctr">
                <a:flatTx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  <p:sp>
            <p:nvSpPr>
              <p:cNvPr id="38969" name="Line 84">
                <a:extLst>
                  <a:ext uri="{FF2B5EF4-FFF2-40B4-BE49-F238E27FC236}">
                    <a16:creationId xmlns:a16="http://schemas.microsoft.com/office/drawing/2014/main" id="{4EDB880D-1657-D7D9-98BF-B2F8F940B9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72" y="2880"/>
                <a:ext cx="1995" cy="0"/>
              </a:xfrm>
              <a:prstGeom prst="line">
                <a:avLst/>
              </a:prstGeom>
              <a:noFill/>
              <a:ln w="3175">
                <a:solidFill>
                  <a:srgbClr val="66FFCC"/>
                </a:solidFill>
                <a:round/>
                <a:headEnd/>
                <a:tailEnd/>
              </a:ln>
              <a:scene3d>
                <a:camera prst="legacyObliqueTopRight"/>
                <a:lightRig rig="legacyFlat3" dir="r"/>
              </a:scene3d>
              <a:sp3d extrusionH="227000" prstMaterial="legacyMatte">
                <a:bevelT w="13500" h="13500" prst="angle"/>
                <a:bevelB w="13500" h="13500" prst="angle"/>
                <a:extrusionClr>
                  <a:srgbClr val="66FFCC"/>
                </a:extrusionClr>
                <a:contourClr>
                  <a:srgbClr val="66FFCC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zh-CN" altLang="en-US" sz="2333"/>
              </a:p>
            </p:txBody>
          </p:sp>
          <p:sp>
            <p:nvSpPr>
              <p:cNvPr id="203" name="Text Box 85">
                <a:extLst>
                  <a:ext uri="{FF2B5EF4-FFF2-40B4-BE49-F238E27FC236}">
                    <a16:creationId xmlns:a16="http://schemas.microsoft.com/office/drawing/2014/main" id="{ED7FD8A9-C45B-FA50-843D-DC88E1565D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1" y="2977"/>
                <a:ext cx="747" cy="3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83" dirty="0">
                    <a:solidFill>
                      <a:schemeClr val="accent5">
                        <a:lumMod val="10000"/>
                      </a:schemeClr>
                    </a:solidFill>
                    <a:latin typeface="黑体" pitchFamily="2" charset="-122"/>
                    <a:ea typeface="黑体" pitchFamily="2" charset="-122"/>
                  </a:rPr>
                  <a:t>被检体</a:t>
                </a:r>
              </a:p>
            </p:txBody>
          </p:sp>
          <p:sp>
            <p:nvSpPr>
              <p:cNvPr id="38971" name="Line 86">
                <a:extLst>
                  <a:ext uri="{FF2B5EF4-FFF2-40B4-BE49-F238E27FC236}">
                    <a16:creationId xmlns:a16="http://schemas.microsoft.com/office/drawing/2014/main" id="{7D466FA4-8E3A-2B0F-7840-5273D15DAC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36" y="2973"/>
                <a:ext cx="128" cy="96"/>
              </a:xfrm>
              <a:prstGeom prst="line">
                <a:avLst/>
              </a:prstGeom>
              <a:noFill/>
              <a:ln w="63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8972" name="Line 87">
                <a:extLst>
                  <a:ext uri="{FF2B5EF4-FFF2-40B4-BE49-F238E27FC236}">
                    <a16:creationId xmlns:a16="http://schemas.microsoft.com/office/drawing/2014/main" id="{9612F251-DF23-B05C-3436-5513D317DC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64" y="3117"/>
                <a:ext cx="127" cy="96"/>
              </a:xfrm>
              <a:prstGeom prst="line">
                <a:avLst/>
              </a:prstGeom>
              <a:noFill/>
              <a:ln w="63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8973" name="Line 88">
                <a:extLst>
                  <a:ext uri="{FF2B5EF4-FFF2-40B4-BE49-F238E27FC236}">
                    <a16:creationId xmlns:a16="http://schemas.microsoft.com/office/drawing/2014/main" id="{765CF578-115C-C9E5-100F-76B6CE4BFE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93" y="2973"/>
                <a:ext cx="298" cy="240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8974" name="Line 89">
                <a:extLst>
                  <a:ext uri="{FF2B5EF4-FFF2-40B4-BE49-F238E27FC236}">
                    <a16:creationId xmlns:a16="http://schemas.microsoft.com/office/drawing/2014/main" id="{C253D869-14EC-393B-6391-65FDAC5135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10" y="3021"/>
                <a:ext cx="128" cy="96"/>
              </a:xfrm>
              <a:prstGeom prst="line">
                <a:avLst/>
              </a:prstGeom>
              <a:noFill/>
              <a:ln w="63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8975" name="Line 90">
                <a:extLst>
                  <a:ext uri="{FF2B5EF4-FFF2-40B4-BE49-F238E27FC236}">
                    <a16:creationId xmlns:a16="http://schemas.microsoft.com/office/drawing/2014/main" id="{68BAEA25-72BE-C659-3866-23F2C2585E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838" y="3165"/>
                <a:ext cx="128" cy="96"/>
              </a:xfrm>
              <a:prstGeom prst="line">
                <a:avLst/>
              </a:prstGeom>
              <a:noFill/>
              <a:ln w="63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  <p:sp>
            <p:nvSpPr>
              <p:cNvPr id="38976" name="Line 91">
                <a:extLst>
                  <a:ext uri="{FF2B5EF4-FFF2-40B4-BE49-F238E27FC236}">
                    <a16:creationId xmlns:a16="http://schemas.microsoft.com/office/drawing/2014/main" id="{B26E40E1-5FD9-701A-802A-3BD0695BB8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68" y="3021"/>
                <a:ext cx="298" cy="240"/>
              </a:xfrm>
              <a:prstGeom prst="line">
                <a:avLst/>
              </a:prstGeom>
              <a:noFill/>
              <a:ln w="127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333"/>
              </a:p>
            </p:txBody>
          </p:sp>
        </p:grpSp>
        <p:grpSp>
          <p:nvGrpSpPr>
            <p:cNvPr id="38924" name="Group 113">
              <a:extLst>
                <a:ext uri="{FF2B5EF4-FFF2-40B4-BE49-F238E27FC236}">
                  <a16:creationId xmlns:a16="http://schemas.microsoft.com/office/drawing/2014/main" id="{50EA12AA-3642-BE27-6EDE-BAC076DEC6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05400" y="2000250"/>
              <a:ext cx="3581400" cy="685800"/>
              <a:chOff x="1824" y="2592"/>
              <a:chExt cx="2544" cy="576"/>
            </a:xfrm>
          </p:grpSpPr>
          <p:grpSp>
            <p:nvGrpSpPr>
              <p:cNvPr id="38925" name="Group 114">
                <a:extLst>
                  <a:ext uri="{FF2B5EF4-FFF2-40B4-BE49-F238E27FC236}">
                    <a16:creationId xmlns:a16="http://schemas.microsoft.com/office/drawing/2014/main" id="{EF34AEDE-856F-0549-63ED-7EBCA498B0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4" y="2592"/>
                <a:ext cx="2502" cy="576"/>
                <a:chOff x="2976" y="1632"/>
                <a:chExt cx="2502" cy="576"/>
              </a:xfrm>
            </p:grpSpPr>
            <p:sp>
              <p:nvSpPr>
                <p:cNvPr id="38930" name="Rectangle 115">
                  <a:extLst>
                    <a:ext uri="{FF2B5EF4-FFF2-40B4-BE49-F238E27FC236}">
                      <a16:creationId xmlns:a16="http://schemas.microsoft.com/office/drawing/2014/main" id="{6094A62E-A442-39B2-BEF2-96963A4457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450318">
                  <a:off x="3174" y="1775"/>
                  <a:ext cx="2304" cy="96"/>
                </a:xfrm>
                <a:prstGeom prst="rect">
                  <a:avLst/>
                </a:prstGeom>
                <a:solidFill>
                  <a:srgbClr val="00FFCC">
                    <a:alpha val="50195"/>
                  </a:srgbClr>
                </a:solidFill>
                <a:ln w="9525">
                  <a:solidFill>
                    <a:srgbClr val="00FF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083"/>
                </a:p>
              </p:txBody>
            </p:sp>
            <p:sp>
              <p:nvSpPr>
                <p:cNvPr id="38931" name="Rectangle 116">
                  <a:extLst>
                    <a:ext uri="{FF2B5EF4-FFF2-40B4-BE49-F238E27FC236}">
                      <a16:creationId xmlns:a16="http://schemas.microsoft.com/office/drawing/2014/main" id="{43E5D8CF-FD00-61B3-E266-05C3F850CE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450318">
                  <a:off x="2976" y="1968"/>
                  <a:ext cx="2304" cy="96"/>
                </a:xfrm>
                <a:prstGeom prst="rect">
                  <a:avLst/>
                </a:prstGeom>
                <a:solidFill>
                  <a:srgbClr val="00FFCC">
                    <a:alpha val="50195"/>
                  </a:srgbClr>
                </a:solidFill>
                <a:ln w="9525">
                  <a:solidFill>
                    <a:srgbClr val="00FFC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083"/>
                </a:p>
              </p:txBody>
            </p:sp>
            <p:sp>
              <p:nvSpPr>
                <p:cNvPr id="38932" name="Rectangle 117">
                  <a:extLst>
                    <a:ext uri="{FF2B5EF4-FFF2-40B4-BE49-F238E27FC236}">
                      <a16:creationId xmlns:a16="http://schemas.microsoft.com/office/drawing/2014/main" id="{B6BF41A5-D500-7B71-19B3-CAAA5C993C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450318">
                  <a:off x="2976" y="1968"/>
                  <a:ext cx="2304" cy="96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 sz="2083"/>
                </a:p>
              </p:txBody>
            </p:sp>
            <p:sp>
              <p:nvSpPr>
                <p:cNvPr id="38933" name="Line 118">
                  <a:extLst>
                    <a:ext uri="{FF2B5EF4-FFF2-40B4-BE49-F238E27FC236}">
                      <a16:creationId xmlns:a16="http://schemas.microsoft.com/office/drawing/2014/main" id="{146609AA-A047-9221-3570-746C1029F0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0" y="1632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34" name="Line 119">
                  <a:extLst>
                    <a:ext uri="{FF2B5EF4-FFF2-40B4-BE49-F238E27FC236}">
                      <a16:creationId xmlns:a16="http://schemas.microsoft.com/office/drawing/2014/main" id="{E26E61AD-08A4-C2E6-E434-57CDB0DCD3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16" y="1632"/>
                  <a:ext cx="2256" cy="288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35" name="Line 120">
                  <a:extLst>
                    <a:ext uri="{FF2B5EF4-FFF2-40B4-BE49-F238E27FC236}">
                      <a16:creationId xmlns:a16="http://schemas.microsoft.com/office/drawing/2014/main" id="{EA7DF635-ADA6-43D8-C182-30D6E4B601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0" y="1728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36" name="Line 121">
                  <a:extLst>
                    <a:ext uri="{FF2B5EF4-FFF2-40B4-BE49-F238E27FC236}">
                      <a16:creationId xmlns:a16="http://schemas.microsoft.com/office/drawing/2014/main" id="{5375E102-8AF3-95E0-ED69-57A84673E3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6" y="1920"/>
                  <a:ext cx="240" cy="192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37" name="Line 122">
                  <a:extLst>
                    <a:ext uri="{FF2B5EF4-FFF2-40B4-BE49-F238E27FC236}">
                      <a16:creationId xmlns:a16="http://schemas.microsoft.com/office/drawing/2014/main" id="{AA484B73-3044-02EB-7E46-DB4938FF5D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0" y="1824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38" name="Line 123">
                  <a:extLst>
                    <a:ext uri="{FF2B5EF4-FFF2-40B4-BE49-F238E27FC236}">
                      <a16:creationId xmlns:a16="http://schemas.microsoft.com/office/drawing/2014/main" id="{C8894332-E5A6-78A5-4DFA-DEA094D564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72" y="1632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39" name="Line 124">
                  <a:extLst>
                    <a:ext uri="{FF2B5EF4-FFF2-40B4-BE49-F238E27FC236}">
                      <a16:creationId xmlns:a16="http://schemas.microsoft.com/office/drawing/2014/main" id="{2E38B014-E14E-A13A-7535-CFA8ABC92E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76" y="2112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40" name="Line 125">
                  <a:extLst>
                    <a:ext uri="{FF2B5EF4-FFF2-40B4-BE49-F238E27FC236}">
                      <a16:creationId xmlns:a16="http://schemas.microsoft.com/office/drawing/2014/main" id="{F50C3D7A-4ABF-83BD-B239-47E6EB7293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6" y="1920"/>
                  <a:ext cx="2304" cy="288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41" name="Line 126">
                  <a:extLst>
                    <a:ext uri="{FF2B5EF4-FFF2-40B4-BE49-F238E27FC236}">
                      <a16:creationId xmlns:a16="http://schemas.microsoft.com/office/drawing/2014/main" id="{EA55122C-0B63-000F-EED1-2F780A208F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6" y="1824"/>
                  <a:ext cx="2304" cy="288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42" name="Line 127">
                  <a:extLst>
                    <a:ext uri="{FF2B5EF4-FFF2-40B4-BE49-F238E27FC236}">
                      <a16:creationId xmlns:a16="http://schemas.microsoft.com/office/drawing/2014/main" id="{71647DA9-7E95-5EF5-D0BB-328ACFCCF0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216" y="1728"/>
                  <a:ext cx="2256" cy="288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43" name="Line 128">
                  <a:extLst>
                    <a:ext uri="{FF2B5EF4-FFF2-40B4-BE49-F238E27FC236}">
                      <a16:creationId xmlns:a16="http://schemas.microsoft.com/office/drawing/2014/main" id="{FE40BBD8-7AB8-C496-0384-ADF45473D6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6" y="1920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  <p:sp>
              <p:nvSpPr>
                <p:cNvPr id="38944" name="Line 129">
                  <a:extLst>
                    <a:ext uri="{FF2B5EF4-FFF2-40B4-BE49-F238E27FC236}">
                      <a16:creationId xmlns:a16="http://schemas.microsoft.com/office/drawing/2014/main" id="{465D067C-C70F-E77F-FD40-31446C97A9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976" y="2016"/>
                  <a:ext cx="240" cy="192"/>
                </a:xfrm>
                <a:prstGeom prst="line">
                  <a:avLst/>
                </a:prstGeom>
                <a:noFill/>
                <a:ln w="1905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333"/>
                </a:p>
              </p:txBody>
            </p:sp>
          </p:grpSp>
          <p:sp>
            <p:nvSpPr>
              <p:cNvPr id="38926" name="AutoShape 130">
                <a:extLst>
                  <a:ext uri="{FF2B5EF4-FFF2-40B4-BE49-F238E27FC236}">
                    <a16:creationId xmlns:a16="http://schemas.microsoft.com/office/drawing/2014/main" id="{8836C438-7192-96C1-FBEF-BF549DA33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97314">
                <a:off x="1824" y="2845"/>
                <a:ext cx="912" cy="178"/>
              </a:xfrm>
              <a:prstGeom prst="parallelogram">
                <a:avLst>
                  <a:gd name="adj" fmla="val 128090"/>
                </a:avLst>
              </a:prstGeom>
              <a:solidFill>
                <a:srgbClr val="66FFCC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  <p:sp>
            <p:nvSpPr>
              <p:cNvPr id="38927" name="AutoShape 131">
                <a:extLst>
                  <a:ext uri="{FF2B5EF4-FFF2-40B4-BE49-F238E27FC236}">
                    <a16:creationId xmlns:a16="http://schemas.microsoft.com/office/drawing/2014/main" id="{7A28DE66-9CC0-639B-6B9A-35AE9B927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97314">
                <a:off x="2454" y="2782"/>
                <a:ext cx="912" cy="193"/>
              </a:xfrm>
              <a:prstGeom prst="parallelogram">
                <a:avLst>
                  <a:gd name="adj" fmla="val 118135"/>
                </a:avLst>
              </a:prstGeom>
              <a:solidFill>
                <a:srgbClr val="66FFCC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  <p:sp>
            <p:nvSpPr>
              <p:cNvPr id="38928" name="AutoShape 132">
                <a:extLst>
                  <a:ext uri="{FF2B5EF4-FFF2-40B4-BE49-F238E27FC236}">
                    <a16:creationId xmlns:a16="http://schemas.microsoft.com/office/drawing/2014/main" id="{6878F74B-C611-98B7-2383-D50F597E24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97314">
                <a:off x="3124" y="2685"/>
                <a:ext cx="912" cy="194"/>
              </a:xfrm>
              <a:prstGeom prst="parallelogram">
                <a:avLst>
                  <a:gd name="adj" fmla="val 117526"/>
                </a:avLst>
              </a:prstGeom>
              <a:solidFill>
                <a:srgbClr val="66FFCC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  <p:sp>
            <p:nvSpPr>
              <p:cNvPr id="38929" name="AutoShape 133">
                <a:extLst>
                  <a:ext uri="{FF2B5EF4-FFF2-40B4-BE49-F238E27FC236}">
                    <a16:creationId xmlns:a16="http://schemas.microsoft.com/office/drawing/2014/main" id="{AF21DEF2-3BE4-5D40-5F8E-05F7C6515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97314">
                <a:off x="3494" y="2736"/>
                <a:ext cx="874" cy="144"/>
              </a:xfrm>
              <a:prstGeom prst="parallelogram">
                <a:avLst>
                  <a:gd name="adj" fmla="val 151736"/>
                </a:avLst>
              </a:prstGeom>
              <a:solidFill>
                <a:srgbClr val="66FFCC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83"/>
              </a:p>
            </p:txBody>
          </p:sp>
        </p:grpSp>
      </p:grpSp>
      <p:sp>
        <p:nvSpPr>
          <p:cNvPr id="3" name="Text Box 68">
            <a:extLst>
              <a:ext uri="{FF2B5EF4-FFF2-40B4-BE49-F238E27FC236}">
                <a16:creationId xmlns:a16="http://schemas.microsoft.com/office/drawing/2014/main" id="{799A64EB-705A-1C1E-5A0E-0BB75D18E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56" y="375111"/>
            <a:ext cx="3238500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333" dirty="0">
                <a:solidFill>
                  <a:srgbClr val="3333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二、劈尖干涉的应用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955BBED-87F0-237E-1C0A-692B9E228EFC}"/>
                  </a:ext>
                </a:extLst>
              </p:cNvPr>
              <p:cNvSpPr txBox="1"/>
              <p:nvPr>
                <p:custDataLst>
                  <p:tags r:id="rId1"/>
                </p:custDataLst>
              </p:nvPr>
            </p:nvSpPr>
            <p:spPr bwMode="auto">
              <a:xfrm>
                <a:off x="1020614" y="513764"/>
                <a:ext cx="7439818" cy="18380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blipFill dpi="0" rotWithShape="0">
                      <a:blip r:embed="rId8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53882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rtlCol="0" anchor="ctr" anchorCtr="0">
                <a:noAutofit/>
              </a:bodyPr>
              <a:lstStyle/>
              <a:p>
                <a:pPr marL="174986" indent="-174986">
                  <a:lnSpc>
                    <a:spcPct val="120000"/>
                  </a:lnSpc>
                  <a:buClr>
                    <a:srgbClr val="C00000"/>
                  </a:buClr>
                </a:pPr>
                <a:r>
                  <a:rPr lang="zh-CN" altLang="en-US" sz="2167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         由平板玻璃和某工件之间形成</a:t>
                </a:r>
                <a:r>
                  <a:rPr lang="zh-CN" altLang="en-US" sz="2167" dirty="0">
                    <a:solidFill>
                      <a:srgbClr val="FF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空气劈尖</a:t>
                </a:r>
                <a:r>
                  <a:rPr lang="zh-CN" altLang="en-US" sz="2167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，若</a:t>
                </a:r>
                <a:r>
                  <a:rPr lang="en-US" altLang="zh-CN" sz="2167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600nm</a:t>
                </a:r>
                <a:r>
                  <a:rPr lang="zh-CN" altLang="en-US" sz="2167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单色光垂直照射时，观测到劈尖的等厚干涉明条纹如图，若</a:t>
                </a:r>
                <a:r>
                  <a:rPr lang="en-US" altLang="zh-CN" sz="2167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P</a:t>
                </a:r>
                <a:r>
                  <a:rPr lang="zh-CN" altLang="en-US" sz="2167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与相邻明纹相切，工件表面</a:t>
                </a:r>
                <a14:m>
                  <m:oMath xmlns:m="http://schemas.openxmlformats.org/officeDocument/2006/math">
                    <m:r>
                      <a:rPr lang="en-US" altLang="zh-CN" sz="2167" b="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sym typeface="Microsoft Yahei" panose="020B0503020204020204" pitchFamily="34" charset="-122"/>
                      </a:rPr>
                      <m:t>𝑃</m:t>
                    </m:r>
                  </m:oMath>
                </a14:m>
                <a:r>
                  <a:rPr lang="zh-CN" altLang="en-US" sz="2167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点对应处是</a:t>
                </a:r>
                <a:r>
                  <a:rPr lang="en-US" altLang="zh-CN" sz="2167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Microsoft Yahei" panose="020B0503020204020204" pitchFamily="34" charset="-122"/>
                  </a:rPr>
                  <a:t>(   )</a:t>
                </a:r>
                <a:endParaRPr lang="zh-CN" altLang="en-US" sz="2167" dirty="0">
                  <a:solidFill>
                    <a:srgbClr val="000000"/>
                  </a:solidFill>
                  <a:cs typeface="Times New Roman" panose="02020603050405020304" pitchFamily="18" charset="0"/>
                  <a:sym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955BBED-87F0-237E-1C0A-692B9E228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20614" y="513764"/>
                <a:ext cx="7439818" cy="1838057"/>
              </a:xfrm>
              <a:prstGeom prst="rect">
                <a:avLst/>
              </a:prstGeom>
              <a:blipFill>
                <a:blip r:embed="rId10"/>
                <a:stretch>
                  <a:fillRect r="-9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 r:embed="rId11"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53882" dir="135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C02589FE-1B21-E88F-ACB9-299A6634ACFB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1488681" y="2450683"/>
            <a:ext cx="3191288" cy="446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1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rtlCol="0" anchor="ctr" anchorCtr="0">
            <a:noAutofit/>
          </a:bodyPr>
          <a:lstStyle/>
          <a:p>
            <a:pPr marL="174986" indent="-174986">
              <a:lnSpc>
                <a:spcPct val="120000"/>
              </a:lnSpc>
              <a:buClr>
                <a:srgbClr val="C00000"/>
              </a:buClr>
            </a:pPr>
            <a:r>
              <a:rPr lang="en-US" altLang="zh-CN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A </a:t>
            </a:r>
            <a:r>
              <a:rPr lang="zh-CN" altLang="en-US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凸起的，最大高度为</a:t>
            </a:r>
            <a:r>
              <a:rPr lang="en-US" altLang="zh-CN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600nm</a:t>
            </a:r>
            <a:endParaRPr lang="zh-CN" altLang="en-US" sz="2167" dirty="0">
              <a:solidFill>
                <a:srgbClr val="000000"/>
              </a:solidFill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D853A0B-3595-5590-F90F-FB3CC951B127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1488681" y="3045996"/>
            <a:ext cx="3251294" cy="446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11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rtlCol="0" anchor="ctr" anchorCtr="0">
            <a:noAutofit/>
          </a:bodyPr>
          <a:lstStyle/>
          <a:p>
            <a:pPr marL="174986" indent="-174986">
              <a:lnSpc>
                <a:spcPct val="120000"/>
              </a:lnSpc>
              <a:buClr>
                <a:srgbClr val="C00000"/>
              </a:buClr>
            </a:pPr>
            <a:r>
              <a:rPr lang="en-US" altLang="zh-CN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B </a:t>
            </a:r>
            <a:r>
              <a:rPr lang="zh-CN" altLang="en-US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凸起的，最大高度为</a:t>
            </a:r>
            <a:r>
              <a:rPr lang="en-US" altLang="zh-CN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300nm</a:t>
            </a:r>
            <a:endParaRPr lang="zh-CN" altLang="en-US" sz="2167" dirty="0">
              <a:solidFill>
                <a:srgbClr val="000000"/>
              </a:solidFill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FC928A7-53AC-9CD7-E16C-DDC1DC6B845B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1488681" y="3641308"/>
            <a:ext cx="3324365" cy="446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8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rtlCol="0" anchor="ctr" anchorCtr="0">
            <a:noAutofit/>
          </a:bodyPr>
          <a:lstStyle/>
          <a:p>
            <a:pPr marL="174986" indent="-174986">
              <a:lnSpc>
                <a:spcPct val="120000"/>
              </a:lnSpc>
              <a:buClr>
                <a:srgbClr val="C00000"/>
              </a:buClr>
            </a:pPr>
            <a:r>
              <a:rPr lang="en-US" altLang="zh-CN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C </a:t>
            </a:r>
            <a:r>
              <a:rPr lang="zh-CN" altLang="en-US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凹陷的，最大深度为</a:t>
            </a:r>
            <a:r>
              <a:rPr lang="en-US" altLang="zh-CN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600nm</a:t>
            </a:r>
            <a:endParaRPr lang="zh-CN" altLang="en-US" sz="2167" dirty="0">
              <a:solidFill>
                <a:srgbClr val="000000"/>
              </a:solidFill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grpSp>
        <p:nvGrpSpPr>
          <p:cNvPr id="35" name="Group 3">
            <a:extLst>
              <a:ext uri="{FF2B5EF4-FFF2-40B4-BE49-F238E27FC236}">
                <a16:creationId xmlns:a16="http://schemas.microsoft.com/office/drawing/2014/main" id="{BDD6A9D3-C9AB-EC95-38D9-A6B49E209D03}"/>
              </a:ext>
            </a:extLst>
          </p:cNvPr>
          <p:cNvGrpSpPr>
            <a:grpSpLocks/>
          </p:cNvGrpSpPr>
          <p:nvPr/>
        </p:nvGrpSpPr>
        <p:grpSpPr bwMode="auto">
          <a:xfrm>
            <a:off x="6665416" y="4274997"/>
            <a:ext cx="2042804" cy="662561"/>
            <a:chOff x="3520" y="2812"/>
            <a:chExt cx="2072" cy="601"/>
          </a:xfrm>
        </p:grpSpPr>
        <p:grpSp>
          <p:nvGrpSpPr>
            <p:cNvPr id="36" name="Group 4">
              <a:extLst>
                <a:ext uri="{FF2B5EF4-FFF2-40B4-BE49-F238E27FC236}">
                  <a16:creationId xmlns:a16="http://schemas.microsoft.com/office/drawing/2014/main" id="{AB468468-9144-5731-AA42-4FF0676B6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0" y="2812"/>
              <a:ext cx="1998" cy="601"/>
              <a:chOff x="3520" y="2812"/>
              <a:chExt cx="1998" cy="601"/>
            </a:xfrm>
          </p:grpSpPr>
          <p:sp>
            <p:nvSpPr>
              <p:cNvPr id="38" name="Rectangle 5">
                <a:extLst>
                  <a:ext uri="{FF2B5EF4-FFF2-40B4-BE49-F238E27FC236}">
                    <a16:creationId xmlns:a16="http://schemas.microsoft.com/office/drawing/2014/main" id="{3F8BAE49-ABE4-D7D0-8C56-CEB40C8BF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14716">
                <a:off x="3520" y="2812"/>
                <a:ext cx="1990" cy="263"/>
              </a:xfrm>
              <a:prstGeom prst="rect">
                <a:avLst/>
              </a:prstGeom>
              <a:gradFill rotWithShape="0">
                <a:gsLst>
                  <a:gs pos="0">
                    <a:srgbClr val="99FF99"/>
                  </a:gs>
                  <a:gs pos="100000">
                    <a:srgbClr val="99FF99">
                      <a:gamma/>
                      <a:shade val="46275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944" kern="0" dirty="0">
                    <a:solidFill>
                      <a:srgbClr val="000000"/>
                    </a:solidFill>
                    <a:latin typeface="+mn-ea"/>
                  </a:rPr>
                  <a:t>平板玻璃</a:t>
                </a:r>
              </a:p>
            </p:txBody>
          </p:sp>
          <p:sp>
            <p:nvSpPr>
              <p:cNvPr id="39" name="Rectangle 6">
                <a:extLst>
                  <a:ext uri="{FF2B5EF4-FFF2-40B4-BE49-F238E27FC236}">
                    <a16:creationId xmlns:a16="http://schemas.microsoft.com/office/drawing/2014/main" id="{B0EDC284-79F6-B0AD-38B0-561D94002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" y="3168"/>
                <a:ext cx="1990" cy="245"/>
              </a:xfrm>
              <a:prstGeom prst="rect">
                <a:avLst/>
              </a:prstGeom>
              <a:gradFill rotWithShape="0">
                <a:gsLst>
                  <a:gs pos="0">
                    <a:srgbClr val="99FF99"/>
                  </a:gs>
                  <a:gs pos="100000">
                    <a:srgbClr val="99FF99">
                      <a:gamma/>
                      <a:shade val="46275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944" kern="0" dirty="0">
                    <a:solidFill>
                      <a:srgbClr val="000000"/>
                    </a:solidFill>
                    <a:latin typeface="+mn-ea"/>
                  </a:rPr>
                  <a:t>工件</a:t>
                </a:r>
              </a:p>
            </p:txBody>
          </p:sp>
        </p:grpSp>
        <p:sp>
          <p:nvSpPr>
            <p:cNvPr id="37" name="Rectangle 7" descr="小棋盘">
              <a:extLst>
                <a:ext uri="{FF2B5EF4-FFF2-40B4-BE49-F238E27FC236}">
                  <a16:creationId xmlns:a16="http://schemas.microsoft.com/office/drawing/2014/main" id="{013D5FA3-DF61-0209-E8F7-99E81E7FD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1" y="3009"/>
              <a:ext cx="161" cy="149"/>
            </a:xfrm>
            <a:prstGeom prst="rect">
              <a:avLst/>
            </a:prstGeom>
            <a:pattFill prst="smCheck">
              <a:fgClr>
                <a:srgbClr val="CC00FF"/>
              </a:fgClr>
              <a:bgClr>
                <a:srgbClr val="FFFFFF"/>
              </a:bgClr>
            </a:pattFill>
            <a:ln w="12699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944" kern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40" name="Group 19">
            <a:extLst>
              <a:ext uri="{FF2B5EF4-FFF2-40B4-BE49-F238E27FC236}">
                <a16:creationId xmlns:a16="http://schemas.microsoft.com/office/drawing/2014/main" id="{700504DA-3A8A-89F5-CB70-25FE69736FB9}"/>
              </a:ext>
            </a:extLst>
          </p:cNvPr>
          <p:cNvGrpSpPr>
            <a:grpSpLocks/>
          </p:cNvGrpSpPr>
          <p:nvPr/>
        </p:nvGrpSpPr>
        <p:grpSpPr bwMode="auto">
          <a:xfrm>
            <a:off x="7044930" y="3953095"/>
            <a:ext cx="1084792" cy="277813"/>
            <a:chOff x="4068" y="2628"/>
            <a:chExt cx="984" cy="252"/>
          </a:xfrm>
        </p:grpSpPr>
        <p:sp>
          <p:nvSpPr>
            <p:cNvPr id="41" name="Line 20">
              <a:extLst>
                <a:ext uri="{FF2B5EF4-FFF2-40B4-BE49-F238E27FC236}">
                  <a16:creationId xmlns:a16="http://schemas.microsoft.com/office/drawing/2014/main" id="{F426D4A6-14C5-8C3F-DCAB-29E022533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2628"/>
              <a:ext cx="0" cy="25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944" ker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2" name="Line 21">
              <a:extLst>
                <a:ext uri="{FF2B5EF4-FFF2-40B4-BE49-F238E27FC236}">
                  <a16:creationId xmlns:a16="http://schemas.microsoft.com/office/drawing/2014/main" id="{D755E617-780F-53D9-366E-14F6D469B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8" y="2628"/>
              <a:ext cx="0" cy="25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944" ker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3" name="Line 22">
              <a:extLst>
                <a:ext uri="{FF2B5EF4-FFF2-40B4-BE49-F238E27FC236}">
                  <a16:creationId xmlns:a16="http://schemas.microsoft.com/office/drawing/2014/main" id="{995F6C90-F9E0-A31B-F102-9371DF3AC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2" y="2628"/>
              <a:ext cx="0" cy="252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944" kern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A7FC5E92-7588-8181-BD6A-945D018B30C9}"/>
              </a:ext>
            </a:extLst>
          </p:cNvPr>
          <p:cNvGrpSpPr/>
          <p:nvPr/>
        </p:nvGrpSpPr>
        <p:grpSpPr>
          <a:xfrm>
            <a:off x="6665415" y="1871927"/>
            <a:ext cx="1957917" cy="1971146"/>
            <a:chOff x="5848350" y="2814734"/>
            <a:chExt cx="2819400" cy="2838450"/>
          </a:xfrm>
        </p:grpSpPr>
        <p:grpSp>
          <p:nvGrpSpPr>
            <p:cNvPr id="45" name="Group 8">
              <a:extLst>
                <a:ext uri="{FF2B5EF4-FFF2-40B4-BE49-F238E27FC236}">
                  <a16:creationId xmlns:a16="http://schemas.microsoft.com/office/drawing/2014/main" id="{9A16C864-EB9A-DFAA-E576-28C3058255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48350" y="2814734"/>
              <a:ext cx="2819400" cy="2838450"/>
              <a:chOff x="3684" y="576"/>
              <a:chExt cx="1776" cy="1788"/>
            </a:xfrm>
          </p:grpSpPr>
          <p:sp>
            <p:nvSpPr>
              <p:cNvPr id="55" name="Oval 9">
                <a:extLst>
                  <a:ext uri="{FF2B5EF4-FFF2-40B4-BE49-F238E27FC236}">
                    <a16:creationId xmlns:a16="http://schemas.microsoft.com/office/drawing/2014/main" id="{B84AB63B-5EC6-A0FC-FCFD-ACDEB286D9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" y="576"/>
                <a:ext cx="1776" cy="1788"/>
              </a:xfrm>
              <a:prstGeom prst="ellipse">
                <a:avLst/>
              </a:prstGeom>
              <a:noFill/>
              <a:ln w="28575">
                <a:solidFill>
                  <a:srgbClr val="00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1667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6" name="Freeform 14">
                <a:extLst>
                  <a:ext uri="{FF2B5EF4-FFF2-40B4-BE49-F238E27FC236}">
                    <a16:creationId xmlns:a16="http://schemas.microsoft.com/office/drawing/2014/main" id="{7DE96148-6392-7CD5-13ED-F0D22AA8A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0" y="600"/>
                <a:ext cx="118" cy="1752"/>
              </a:xfrm>
              <a:custGeom>
                <a:avLst/>
                <a:gdLst>
                  <a:gd name="T0" fmla="*/ 0 w 96"/>
                  <a:gd name="T1" fmla="*/ 0 h 1752"/>
                  <a:gd name="T2" fmla="*/ 0 w 96"/>
                  <a:gd name="T3" fmla="*/ 783 h 1752"/>
                  <a:gd name="T4" fmla="*/ 72 w 96"/>
                  <a:gd name="T5" fmla="*/ 848 h 1752"/>
                  <a:gd name="T6" fmla="*/ 96 w 96"/>
                  <a:gd name="T7" fmla="*/ 912 h 1752"/>
                  <a:gd name="T8" fmla="*/ 84 w 96"/>
                  <a:gd name="T9" fmla="*/ 977 h 1752"/>
                  <a:gd name="T10" fmla="*/ 0 w 96"/>
                  <a:gd name="T11" fmla="*/ 1052 h 1752"/>
                  <a:gd name="T12" fmla="*/ 0 w 96"/>
                  <a:gd name="T13" fmla="*/ 1752 h 1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1752">
                    <a:moveTo>
                      <a:pt x="0" y="0"/>
                    </a:moveTo>
                    <a:lnTo>
                      <a:pt x="0" y="783"/>
                    </a:lnTo>
                    <a:lnTo>
                      <a:pt x="72" y="848"/>
                    </a:lnTo>
                    <a:lnTo>
                      <a:pt x="96" y="912"/>
                    </a:lnTo>
                    <a:lnTo>
                      <a:pt x="84" y="977"/>
                    </a:lnTo>
                    <a:lnTo>
                      <a:pt x="0" y="1052"/>
                    </a:lnTo>
                    <a:lnTo>
                      <a:pt x="0" y="1752"/>
                    </a:lnTo>
                  </a:path>
                </a:pathLst>
              </a:custGeom>
              <a:noFill/>
              <a:ln w="38100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944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7" name="Freeform 15">
                <a:extLst>
                  <a:ext uri="{FF2B5EF4-FFF2-40B4-BE49-F238E27FC236}">
                    <a16:creationId xmlns:a16="http://schemas.microsoft.com/office/drawing/2014/main" id="{DDF071F9-0E15-B899-8A5D-E785BFCE0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" y="624"/>
                <a:ext cx="52" cy="1704"/>
              </a:xfrm>
              <a:custGeom>
                <a:avLst/>
                <a:gdLst>
                  <a:gd name="T0" fmla="*/ 0 w 96"/>
                  <a:gd name="T1" fmla="*/ 0 h 1704"/>
                  <a:gd name="T2" fmla="*/ 0 w 96"/>
                  <a:gd name="T3" fmla="*/ 771 h 1704"/>
                  <a:gd name="T4" fmla="*/ 72 w 96"/>
                  <a:gd name="T5" fmla="*/ 836 h 1704"/>
                  <a:gd name="T6" fmla="*/ 96 w 96"/>
                  <a:gd name="T7" fmla="*/ 900 h 1704"/>
                  <a:gd name="T8" fmla="*/ 84 w 96"/>
                  <a:gd name="T9" fmla="*/ 965 h 1704"/>
                  <a:gd name="T10" fmla="*/ 0 w 96"/>
                  <a:gd name="T11" fmla="*/ 1040 h 1704"/>
                  <a:gd name="T12" fmla="*/ 0 w 96"/>
                  <a:gd name="T13" fmla="*/ 1704 h 1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1704">
                    <a:moveTo>
                      <a:pt x="0" y="0"/>
                    </a:moveTo>
                    <a:lnTo>
                      <a:pt x="0" y="771"/>
                    </a:lnTo>
                    <a:lnTo>
                      <a:pt x="72" y="836"/>
                    </a:lnTo>
                    <a:lnTo>
                      <a:pt x="96" y="900"/>
                    </a:lnTo>
                    <a:lnTo>
                      <a:pt x="84" y="965"/>
                    </a:lnTo>
                    <a:lnTo>
                      <a:pt x="0" y="1040"/>
                    </a:lnTo>
                    <a:lnTo>
                      <a:pt x="0" y="1704"/>
                    </a:lnTo>
                  </a:path>
                </a:pathLst>
              </a:custGeom>
              <a:noFill/>
              <a:ln w="38100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944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8" name="Freeform 14">
                <a:extLst>
                  <a:ext uri="{FF2B5EF4-FFF2-40B4-BE49-F238E27FC236}">
                    <a16:creationId xmlns:a16="http://schemas.microsoft.com/office/drawing/2014/main" id="{07CDC3A1-1F26-71D1-ED87-DE0218B9F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" y="666"/>
                <a:ext cx="106" cy="1602"/>
              </a:xfrm>
              <a:custGeom>
                <a:avLst/>
                <a:gdLst>
                  <a:gd name="T0" fmla="*/ 0 w 96"/>
                  <a:gd name="T1" fmla="*/ 0 h 1752"/>
                  <a:gd name="T2" fmla="*/ 0 w 96"/>
                  <a:gd name="T3" fmla="*/ 783 h 1752"/>
                  <a:gd name="T4" fmla="*/ 72 w 96"/>
                  <a:gd name="T5" fmla="*/ 848 h 1752"/>
                  <a:gd name="T6" fmla="*/ 96 w 96"/>
                  <a:gd name="T7" fmla="*/ 912 h 1752"/>
                  <a:gd name="T8" fmla="*/ 84 w 96"/>
                  <a:gd name="T9" fmla="*/ 977 h 1752"/>
                  <a:gd name="T10" fmla="*/ 0 w 96"/>
                  <a:gd name="T11" fmla="*/ 1052 h 1752"/>
                  <a:gd name="T12" fmla="*/ 0 w 96"/>
                  <a:gd name="T13" fmla="*/ 1752 h 1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1752">
                    <a:moveTo>
                      <a:pt x="0" y="0"/>
                    </a:moveTo>
                    <a:lnTo>
                      <a:pt x="0" y="783"/>
                    </a:lnTo>
                    <a:lnTo>
                      <a:pt x="72" y="848"/>
                    </a:lnTo>
                    <a:lnTo>
                      <a:pt x="96" y="912"/>
                    </a:lnTo>
                    <a:lnTo>
                      <a:pt x="84" y="977"/>
                    </a:lnTo>
                    <a:lnTo>
                      <a:pt x="0" y="1052"/>
                    </a:lnTo>
                    <a:lnTo>
                      <a:pt x="0" y="1752"/>
                    </a:lnTo>
                  </a:path>
                </a:pathLst>
              </a:custGeom>
              <a:noFill/>
              <a:ln w="38100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944" ker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A46ADDB9-0D2B-38FC-69B7-ADAAFB45D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8" y="612"/>
                <a:ext cx="206" cy="1728"/>
              </a:xfrm>
              <a:custGeom>
                <a:avLst/>
                <a:gdLst>
                  <a:gd name="T0" fmla="*/ 0 w 96"/>
                  <a:gd name="T1" fmla="*/ 0 h 1728"/>
                  <a:gd name="T2" fmla="*/ 0 w 96"/>
                  <a:gd name="T3" fmla="*/ 783 h 1728"/>
                  <a:gd name="T4" fmla="*/ 72 w 96"/>
                  <a:gd name="T5" fmla="*/ 848 h 1728"/>
                  <a:gd name="T6" fmla="*/ 96 w 96"/>
                  <a:gd name="T7" fmla="*/ 912 h 1728"/>
                  <a:gd name="T8" fmla="*/ 84 w 96"/>
                  <a:gd name="T9" fmla="*/ 977 h 1728"/>
                  <a:gd name="T10" fmla="*/ 0 w 96"/>
                  <a:gd name="T11" fmla="*/ 1052 h 1728"/>
                  <a:gd name="T12" fmla="*/ 0 w 96"/>
                  <a:gd name="T13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1728">
                    <a:moveTo>
                      <a:pt x="0" y="0"/>
                    </a:moveTo>
                    <a:lnTo>
                      <a:pt x="0" y="783"/>
                    </a:lnTo>
                    <a:lnTo>
                      <a:pt x="72" y="848"/>
                    </a:lnTo>
                    <a:lnTo>
                      <a:pt x="96" y="912"/>
                    </a:lnTo>
                    <a:lnTo>
                      <a:pt x="84" y="977"/>
                    </a:lnTo>
                    <a:lnTo>
                      <a:pt x="0" y="1052"/>
                    </a:lnTo>
                    <a:lnTo>
                      <a:pt x="0" y="1728"/>
                    </a:lnTo>
                  </a:path>
                </a:pathLst>
              </a:custGeom>
              <a:noFill/>
              <a:ln w="38100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944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60" name="Oval 9">
                <a:extLst>
                  <a:ext uri="{FF2B5EF4-FFF2-40B4-BE49-F238E27FC236}">
                    <a16:creationId xmlns:a16="http://schemas.microsoft.com/office/drawing/2014/main" id="{1C317EFB-1044-01E8-9629-E2678C2B8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8" y="1498"/>
                <a:ext cx="41" cy="41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zh-CN" sz="1667" ker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15056B4F-D4B2-5865-0096-1FBA3182D906}"/>
                </a:ext>
              </a:extLst>
            </p:cNvPr>
            <p:cNvGrpSpPr/>
            <p:nvPr/>
          </p:nvGrpSpPr>
          <p:grpSpPr>
            <a:xfrm>
              <a:off x="6016308" y="3165254"/>
              <a:ext cx="308610" cy="2142014"/>
              <a:chOff x="6016308" y="1565592"/>
              <a:chExt cx="308610" cy="2142014"/>
            </a:xfrm>
          </p:grpSpPr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E548BCC8-71DB-4853-F6E0-FE66E4C88D48}"/>
                  </a:ext>
                </a:extLst>
              </p:cNvPr>
              <p:cNvCxnSpPr/>
              <p:nvPr/>
            </p:nvCxnSpPr>
            <p:spPr>
              <a:xfrm>
                <a:off x="6324918" y="1565592"/>
                <a:ext cx="0" cy="2142014"/>
              </a:xfrm>
              <a:prstGeom prst="line">
                <a:avLst/>
              </a:prstGeom>
              <a:noFill/>
              <a:ln w="38100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5BBDFA40-FD4C-30A0-C541-4B788E26E724}"/>
                  </a:ext>
                </a:extLst>
              </p:cNvPr>
              <p:cNvCxnSpPr/>
              <p:nvPr/>
            </p:nvCxnSpPr>
            <p:spPr>
              <a:xfrm>
                <a:off x="6016308" y="1954530"/>
                <a:ext cx="0" cy="1367790"/>
              </a:xfrm>
              <a:prstGeom prst="line">
                <a:avLst/>
              </a:prstGeom>
              <a:noFill/>
              <a:ln w="38100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9A639CCA-A048-6B1D-D442-5F0F999151D4}"/>
                </a:ext>
              </a:extLst>
            </p:cNvPr>
            <p:cNvGrpSpPr/>
            <p:nvPr/>
          </p:nvGrpSpPr>
          <p:grpSpPr>
            <a:xfrm flipH="1">
              <a:off x="7236619" y="2957288"/>
              <a:ext cx="1263491" cy="2543496"/>
              <a:chOff x="6016308" y="1357626"/>
              <a:chExt cx="1263491" cy="2543496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31999834-D84F-6C74-AC93-F7D614883531}"/>
                  </a:ext>
                </a:extLst>
              </p:cNvPr>
              <p:cNvCxnSpPr/>
              <p:nvPr/>
            </p:nvCxnSpPr>
            <p:spPr>
              <a:xfrm>
                <a:off x="7279799" y="1357626"/>
                <a:ext cx="0" cy="2543495"/>
              </a:xfrm>
              <a:prstGeom prst="line">
                <a:avLst/>
              </a:prstGeom>
              <a:noFill/>
              <a:ln w="12700" cmpd="sng">
                <a:solidFill>
                  <a:srgbClr val="0000CC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DDD57749-A5D0-5546-DA95-2EC68BAA9ECE}"/>
                  </a:ext>
                </a:extLst>
              </p:cNvPr>
              <p:cNvCxnSpPr/>
              <p:nvPr/>
            </p:nvCxnSpPr>
            <p:spPr>
              <a:xfrm>
                <a:off x="6637020" y="1357627"/>
                <a:ext cx="0" cy="2543495"/>
              </a:xfrm>
              <a:prstGeom prst="line">
                <a:avLst/>
              </a:prstGeom>
              <a:noFill/>
              <a:ln w="38100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980BF7C6-288E-0D7B-FC98-BD0843BF1173}"/>
                  </a:ext>
                </a:extLst>
              </p:cNvPr>
              <p:cNvCxnSpPr/>
              <p:nvPr/>
            </p:nvCxnSpPr>
            <p:spPr>
              <a:xfrm>
                <a:off x="6324918" y="1565592"/>
                <a:ext cx="0" cy="2142014"/>
              </a:xfrm>
              <a:prstGeom prst="line">
                <a:avLst/>
              </a:prstGeom>
              <a:noFill/>
              <a:ln w="38100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A111A667-57B5-3A96-2790-517B87E38733}"/>
                  </a:ext>
                </a:extLst>
              </p:cNvPr>
              <p:cNvCxnSpPr/>
              <p:nvPr/>
            </p:nvCxnSpPr>
            <p:spPr>
              <a:xfrm>
                <a:off x="6016308" y="1954530"/>
                <a:ext cx="0" cy="1367790"/>
              </a:xfrm>
              <a:prstGeom prst="line">
                <a:avLst/>
              </a:prstGeom>
              <a:noFill/>
              <a:ln w="38100" cmpd="sng">
                <a:solidFill>
                  <a:srgbClr val="0000C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  <p:graphicFrame>
          <p:nvGraphicFramePr>
            <p:cNvPr id="48" name="对象 47">
              <a:extLst>
                <a:ext uri="{FF2B5EF4-FFF2-40B4-BE49-F238E27FC236}">
                  <a16:creationId xmlns:a16="http://schemas.microsoft.com/office/drawing/2014/main" id="{EE0F36FA-806B-ECC6-ED3E-9D07C49973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51650" y="4210781"/>
            <a:ext cx="2794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279360" imgH="291960" progId="Equation.DSMT4">
                    <p:embed/>
                  </p:oleObj>
                </mc:Choice>
                <mc:Fallback>
                  <p:oleObj name="Equation" r:id="rId12" imgW="279360" imgH="291960" progId="Equation.DSMT4">
                    <p:embed/>
                    <p:pic>
                      <p:nvPicPr>
                        <p:cNvPr id="48" name="对象 47">
                          <a:extLst>
                            <a:ext uri="{FF2B5EF4-FFF2-40B4-BE49-F238E27FC236}">
                              <a16:creationId xmlns:a16="http://schemas.microsoft.com/office/drawing/2014/main" id="{EE0F36FA-806B-ECC6-ED3E-9D07C49973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851650" y="4210781"/>
                          <a:ext cx="279400" cy="292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721BB53B-B3BA-D8E5-E246-20561B3C5094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1488681" y="4236621"/>
            <a:ext cx="3924432" cy="446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 r:embed="rId8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135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rtlCol="0" anchor="ctr" anchorCtr="0">
            <a:noAutofit/>
          </a:bodyPr>
          <a:lstStyle/>
          <a:p>
            <a:pPr marL="174986" indent="-174986">
              <a:lnSpc>
                <a:spcPct val="120000"/>
              </a:lnSpc>
              <a:buClr>
                <a:srgbClr val="C00000"/>
              </a:buClr>
            </a:pPr>
            <a:r>
              <a:rPr lang="en-US" altLang="zh-CN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D </a:t>
            </a:r>
            <a:r>
              <a:rPr lang="zh-CN" altLang="en-US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凹陷的，最大深度为</a:t>
            </a:r>
            <a:r>
              <a:rPr lang="en-US" altLang="zh-CN" sz="2167" dirty="0">
                <a:solidFill>
                  <a:srgbClr val="000000"/>
                </a:solidFill>
                <a:cs typeface="Times New Roman" panose="02020603050405020304" pitchFamily="18" charset="0"/>
                <a:sym typeface="Microsoft Yahei" panose="020B0503020204020204" pitchFamily="34" charset="-122"/>
              </a:rPr>
              <a:t>300nm</a:t>
            </a:r>
            <a:endParaRPr lang="zh-CN" altLang="en-US" sz="2167" dirty="0">
              <a:solidFill>
                <a:srgbClr val="000000"/>
              </a:solidFill>
              <a:cs typeface="Times New Roman" panose="02020603050405020304" pitchFamily="18" charset="0"/>
              <a:sym typeface="Microsoft Yahei" panose="020B0503020204020204" pitchFamily="34" charset="-122"/>
            </a:endParaRPr>
          </a:p>
        </p:txBody>
      </p:sp>
      <p:pic>
        <p:nvPicPr>
          <p:cNvPr id="62" name="Picture 14" descr="4C70BBA977B88F3DF7393CB7443DAF2A">
            <a:extLst>
              <a:ext uri="{FF2B5EF4-FFF2-40B4-BE49-F238E27FC236}">
                <a16:creationId xmlns:a16="http://schemas.microsoft.com/office/drawing/2014/main" id="{13D45589-BAB4-1F07-269E-6444585E92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944" y="2989789"/>
            <a:ext cx="558932" cy="599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AutoShape 12">
            <a:extLst>
              <a:ext uri="{FF2B5EF4-FFF2-40B4-BE49-F238E27FC236}">
                <a16:creationId xmlns:a16="http://schemas.microsoft.com/office/drawing/2014/main" id="{70AA2712-B5AC-7DB3-6B85-BC2AFBDC1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414902"/>
            <a:ext cx="1000111" cy="548630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DFFD2"/>
              </a:gs>
              <a:gs pos="50000">
                <a:schemeClr val="bg1"/>
              </a:gs>
              <a:gs pos="100000">
                <a:srgbClr val="EDFFD2"/>
              </a:gs>
            </a:gsLst>
            <a:lin ang="5400000" scaled="1"/>
          </a:gradFill>
          <a:ln w="6350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083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讨论</a:t>
            </a:r>
          </a:p>
        </p:txBody>
      </p:sp>
    </p:spTree>
    <p:extLst>
      <p:ext uri="{BB962C8B-B14F-4D97-AF65-F5344CB8AC3E}">
        <p14:creationId xmlns:p14="http://schemas.microsoft.com/office/powerpoint/2010/main" val="318516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>
            <a:extLst>
              <a:ext uri="{FF2B5EF4-FFF2-40B4-BE49-F238E27FC236}">
                <a16:creationId xmlns:a16="http://schemas.microsoft.com/office/drawing/2014/main" id="{07427CA7-683E-826D-5359-EDC12E9E08E9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1031607" y="517240"/>
            <a:ext cx="3960440" cy="45134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altLang="zh-CN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333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、测量细丝、</a:t>
            </a:r>
            <a:r>
              <a:rPr lang="zh-CN" altLang="en-US" sz="2333" dirty="0">
                <a:latin typeface="黑体" panose="02010609060101010101" pitchFamily="49" charset="-122"/>
                <a:ea typeface="黑体" panose="02010609060101010101" pitchFamily="49" charset="-122"/>
              </a:rPr>
              <a:t>薄片厚度</a:t>
            </a:r>
            <a:endParaRPr lang="zh-CN" altLang="en-US" sz="2333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" name="Group 85">
            <a:extLst>
              <a:ext uri="{FF2B5EF4-FFF2-40B4-BE49-F238E27FC236}">
                <a16:creationId xmlns:a16="http://schemas.microsoft.com/office/drawing/2014/main" id="{7CC45500-C964-0276-F5FA-0665E99FB793}"/>
              </a:ext>
            </a:extLst>
          </p:cNvPr>
          <p:cNvGrpSpPr/>
          <p:nvPr/>
        </p:nvGrpSpPr>
        <p:grpSpPr>
          <a:xfrm>
            <a:off x="4313857" y="1034018"/>
            <a:ext cx="3479768" cy="1604789"/>
            <a:chOff x="360" y="1934"/>
            <a:chExt cx="2404" cy="1088"/>
          </a:xfrm>
        </p:grpSpPr>
        <p:sp>
          <p:nvSpPr>
            <p:cNvPr id="7" name="Rectangle 84">
              <a:extLst>
                <a:ext uri="{FF2B5EF4-FFF2-40B4-BE49-F238E27FC236}">
                  <a16:creationId xmlns:a16="http://schemas.microsoft.com/office/drawing/2014/main" id="{CCF96172-6BE0-F2F9-2E0F-61109BA4CB45}"/>
                </a:ext>
              </a:extLst>
            </p:cNvPr>
            <p:cNvSpPr/>
            <p:nvPr/>
          </p:nvSpPr>
          <p:spPr>
            <a:xfrm>
              <a:off x="360" y="1934"/>
              <a:ext cx="2404" cy="1088"/>
            </a:xfrm>
            <a:prstGeom prst="rect">
              <a:avLst/>
            </a:prstGeom>
            <a:solidFill>
              <a:schemeClr val="accent2"/>
            </a:solidFill>
            <a:ln w="317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75000" tIns="39000" rIns="75000" bIns="0" anchor="ctr" anchorCtr="0"/>
            <a:lstStyle/>
            <a:p>
              <a:pPr algn="ctr"/>
              <a:endParaRPr lang="zh-CN" altLang="en-US" sz="2333" dirty="0"/>
            </a:p>
          </p:txBody>
        </p:sp>
        <p:grpSp>
          <p:nvGrpSpPr>
            <p:cNvPr id="10" name="Group 68">
              <a:extLst>
                <a:ext uri="{FF2B5EF4-FFF2-40B4-BE49-F238E27FC236}">
                  <a16:creationId xmlns:a16="http://schemas.microsoft.com/office/drawing/2014/main" id="{6898F91B-0516-68DC-8FE8-9B14E425CABC}"/>
                </a:ext>
              </a:extLst>
            </p:cNvPr>
            <p:cNvGrpSpPr/>
            <p:nvPr/>
          </p:nvGrpSpPr>
          <p:grpSpPr>
            <a:xfrm>
              <a:off x="612" y="2252"/>
              <a:ext cx="2008" cy="700"/>
              <a:chOff x="3359" y="891"/>
              <a:chExt cx="2008" cy="700"/>
            </a:xfrm>
          </p:grpSpPr>
          <p:grpSp>
            <p:nvGrpSpPr>
              <p:cNvPr id="11" name="Group 65">
                <a:extLst>
                  <a:ext uri="{FF2B5EF4-FFF2-40B4-BE49-F238E27FC236}">
                    <a16:creationId xmlns:a16="http://schemas.microsoft.com/office/drawing/2014/main" id="{96017909-B8DC-005F-006A-1096BF32D9F6}"/>
                  </a:ext>
                </a:extLst>
              </p:cNvPr>
              <p:cNvGrpSpPr/>
              <p:nvPr/>
            </p:nvGrpSpPr>
            <p:grpSpPr>
              <a:xfrm>
                <a:off x="3359" y="891"/>
                <a:ext cx="2008" cy="700"/>
                <a:chOff x="3359" y="891"/>
                <a:chExt cx="2008" cy="700"/>
              </a:xfrm>
            </p:grpSpPr>
            <p:sp>
              <p:nvSpPr>
                <p:cNvPr id="13" name="Rectangle 50">
                  <a:extLst>
                    <a:ext uri="{FF2B5EF4-FFF2-40B4-BE49-F238E27FC236}">
                      <a16:creationId xmlns:a16="http://schemas.microsoft.com/office/drawing/2014/main" id="{0F943595-0FFE-3A9E-292F-302F197DC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16067">
                  <a:off x="3359" y="974"/>
                  <a:ext cx="1681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rgbClr val="00FFCC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defTabSz="761970" eaLnBrk="1" hangingPunct="1">
                    <a:defRPr/>
                  </a:pPr>
                  <a:endParaRPr lang="zh-CN" altLang="en-US" sz="2667">
                    <a:solidFill>
                      <a:srgbClr val="99FF33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" name="Rectangle 51">
                  <a:extLst>
                    <a:ext uri="{FF2B5EF4-FFF2-40B4-BE49-F238E27FC236}">
                      <a16:creationId xmlns:a16="http://schemas.microsoft.com/office/drawing/2014/main" id="{EF44B2B7-9ACD-8F22-D85C-362C2B9DF8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9" y="1202"/>
                  <a:ext cx="1681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rgbClr val="00FFCC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defTabSz="761970" eaLnBrk="1" hangingPunct="1">
                    <a:defRPr/>
                  </a:pPr>
                  <a:endParaRPr lang="zh-CN" altLang="en-US" sz="2667">
                    <a:solidFill>
                      <a:srgbClr val="99FF33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" name="Text Box 52">
                  <a:extLst>
                    <a:ext uri="{FF2B5EF4-FFF2-40B4-BE49-F238E27FC236}">
                      <a16:creationId xmlns:a16="http://schemas.microsoft.com/office/drawing/2014/main" id="{69A6C309-B508-AA63-5EF2-8037AC7BF76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49" y="891"/>
                  <a:ext cx="318" cy="341"/>
                </a:xfrm>
                <a:prstGeom prst="rect">
                  <a:avLst/>
                </a:prstGeom>
                <a:noFill/>
                <a:ln w="57150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defTabSz="761970"/>
                  <a:r>
                    <a:rPr kumimoji="0" lang="en-US" altLang="zh-CN" sz="2667" i="1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ea typeface="宋体" panose="02010600030101010101" pitchFamily="2" charset="-122"/>
                    </a:rPr>
                    <a:t>D</a:t>
                  </a:r>
                </a:p>
              </p:txBody>
            </p:sp>
            <p:sp>
              <p:nvSpPr>
                <p:cNvPr id="16" name="Text Box 53">
                  <a:extLst>
                    <a:ext uri="{FF2B5EF4-FFF2-40B4-BE49-F238E27FC236}">
                      <a16:creationId xmlns:a16="http://schemas.microsoft.com/office/drawing/2014/main" id="{EBFD2FD1-2B47-9976-B775-923CF53D79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32" y="1250"/>
                  <a:ext cx="238" cy="3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pPr defTabSz="761970"/>
                  <a:r>
                    <a:rPr kumimoji="0" lang="en-US" altLang="zh-CN" sz="2667" i="1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ea typeface="宋体" panose="02010600030101010101" pitchFamily="2" charset="-122"/>
                    </a:rPr>
                    <a:t>L</a:t>
                  </a:r>
                </a:p>
              </p:txBody>
            </p:sp>
            <p:sp>
              <p:nvSpPr>
                <p:cNvPr id="17" name="Oval 64">
                  <a:extLst>
                    <a:ext uri="{FF2B5EF4-FFF2-40B4-BE49-F238E27FC236}">
                      <a16:creationId xmlns:a16="http://schemas.microsoft.com/office/drawing/2014/main" id="{6B9512F0-F3A1-E1E1-6487-6E862F65F3D1}"/>
                    </a:ext>
                  </a:extLst>
                </p:cNvPr>
                <p:cNvSpPr/>
                <p:nvPr/>
              </p:nvSpPr>
              <p:spPr>
                <a:xfrm>
                  <a:off x="4868" y="970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333333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/>
                  <a:endParaRPr lang="zh-CN" altLang="en-US" sz="2333" dirty="0"/>
                </a:p>
              </p:txBody>
            </p:sp>
          </p:grpSp>
          <p:sp>
            <p:nvSpPr>
              <p:cNvPr id="12" name="Rectangle 67">
                <a:extLst>
                  <a:ext uri="{FF2B5EF4-FFF2-40B4-BE49-F238E27FC236}">
                    <a16:creationId xmlns:a16="http://schemas.microsoft.com/office/drawing/2014/main" id="{03FE08E1-5AD6-33B1-2392-9D18A00F2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990"/>
                <a:ext cx="227" cy="28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defTabSz="761970" eaLnBrk="1" hangingPunct="1">
                  <a:defRPr/>
                </a:pPr>
                <a:r>
                  <a:rPr lang="zh-CN" altLang="en-US" sz="2000" i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宋体" panose="02010600030101010101" pitchFamily="2" charset="-122"/>
                    <a:sym typeface="Symbol" panose="05050102010706020507" pitchFamily="18" charset="2"/>
                  </a:rPr>
                  <a:t></a:t>
                </a:r>
              </a:p>
            </p:txBody>
          </p:sp>
        </p:grpSp>
      </p:grpSp>
      <p:graphicFrame>
        <p:nvGraphicFramePr>
          <p:cNvPr id="18" name="Object 81">
            <a:extLst>
              <a:ext uri="{FF2B5EF4-FFF2-40B4-BE49-F238E27FC236}">
                <a16:creationId xmlns:a16="http://schemas.microsoft.com/office/drawing/2014/main" id="{A7392E7F-BC8D-EE20-F42C-4C50C4EA875A}"/>
              </a:ext>
            </a:extLst>
          </p:cNvPr>
          <p:cNvGraphicFramePr/>
          <p:nvPr/>
        </p:nvGraphicFramePr>
        <p:xfrm>
          <a:off x="1527045" y="1388386"/>
          <a:ext cx="377031" cy="80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0500" imgH="405765" progId="Equation.3">
                  <p:embed/>
                </p:oleObj>
              </mc:Choice>
              <mc:Fallback>
                <p:oleObj r:id="rId4" imgW="190500" imgH="405765" progId="Equation.3">
                  <p:embed/>
                  <p:pic>
                    <p:nvPicPr>
                      <p:cNvPr id="18" name="Object 81">
                        <a:extLst>
                          <a:ext uri="{FF2B5EF4-FFF2-40B4-BE49-F238E27FC236}">
                            <a16:creationId xmlns:a16="http://schemas.microsoft.com/office/drawing/2014/main" id="{A7392E7F-BC8D-EE20-F42C-4C50C4EA87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7045" y="1388386"/>
                        <a:ext cx="377031" cy="80565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2">
            <a:extLst>
              <a:ext uri="{FF2B5EF4-FFF2-40B4-BE49-F238E27FC236}">
                <a16:creationId xmlns:a16="http://schemas.microsoft.com/office/drawing/2014/main" id="{84B0B875-0FD0-11CD-A8D7-66104ADBFC4D}"/>
              </a:ext>
            </a:extLst>
          </p:cNvPr>
          <p:cNvGraphicFramePr>
            <a:graphicFrameLocks/>
          </p:cNvGraphicFramePr>
          <p:nvPr/>
        </p:nvGraphicFramePr>
        <p:xfrm>
          <a:off x="1888200" y="1627833"/>
          <a:ext cx="960438" cy="34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94665" imgH="177800" progId="Equation.3">
                  <p:embed/>
                </p:oleObj>
              </mc:Choice>
              <mc:Fallback>
                <p:oleObj r:id="rId6" imgW="494665" imgH="177800" progId="Equation.3">
                  <p:embed/>
                  <p:pic>
                    <p:nvPicPr>
                      <p:cNvPr id="19" name="Object 82">
                        <a:extLst>
                          <a:ext uri="{FF2B5EF4-FFF2-40B4-BE49-F238E27FC236}">
                            <a16:creationId xmlns:a16="http://schemas.microsoft.com/office/drawing/2014/main" id="{84B0B875-0FD0-11CD-A8D7-66104ADBFC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88200" y="1627833"/>
                        <a:ext cx="960438" cy="34528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9">
            <a:extLst>
              <a:ext uri="{FF2B5EF4-FFF2-40B4-BE49-F238E27FC236}">
                <a16:creationId xmlns:a16="http://schemas.microsoft.com/office/drawing/2014/main" id="{B6FAB312-AA2B-D817-42B1-12AE2AB714D4}"/>
              </a:ext>
            </a:extLst>
          </p:cNvPr>
          <p:cNvGraphicFramePr/>
          <p:nvPr/>
        </p:nvGraphicFramePr>
        <p:xfrm>
          <a:off x="1522093" y="2317440"/>
          <a:ext cx="960438" cy="80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43865" imgH="405765" progId="Equation.3">
                  <p:embed/>
                </p:oleObj>
              </mc:Choice>
              <mc:Fallback>
                <p:oleObj r:id="rId8" imgW="443865" imgH="405765" progId="Equation.3">
                  <p:embed/>
                  <p:pic>
                    <p:nvPicPr>
                      <p:cNvPr id="20" name="Object 89">
                        <a:extLst>
                          <a:ext uri="{FF2B5EF4-FFF2-40B4-BE49-F238E27FC236}">
                            <a16:creationId xmlns:a16="http://schemas.microsoft.com/office/drawing/2014/main" id="{B6FAB312-AA2B-D817-42B1-12AE2AB71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22093" y="2317440"/>
                        <a:ext cx="960438" cy="80565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89">
            <a:extLst>
              <a:ext uri="{FF2B5EF4-FFF2-40B4-BE49-F238E27FC236}">
                <a16:creationId xmlns:a16="http://schemas.microsoft.com/office/drawing/2014/main" id="{12A55FBE-0AB7-81F6-467B-6C47D0F88711}"/>
              </a:ext>
            </a:extLst>
          </p:cNvPr>
          <p:cNvGraphicFramePr/>
          <p:nvPr/>
        </p:nvGraphicFramePr>
        <p:xfrm>
          <a:off x="2677876" y="2325678"/>
          <a:ext cx="936588" cy="76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44500" imgH="405765" progId="Equation.3">
                  <p:embed/>
                </p:oleObj>
              </mc:Choice>
              <mc:Fallback>
                <p:oleObj r:id="rId10" imgW="444500" imgH="405765" progId="Equation.3">
                  <p:embed/>
                  <p:pic>
                    <p:nvPicPr>
                      <p:cNvPr id="21" name="Object 89">
                        <a:extLst>
                          <a:ext uri="{FF2B5EF4-FFF2-40B4-BE49-F238E27FC236}">
                            <a16:creationId xmlns:a16="http://schemas.microsoft.com/office/drawing/2014/main" id="{12A55FBE-0AB7-81F6-467B-6C47D0F887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77876" y="2325678"/>
                        <a:ext cx="936588" cy="7650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99">
            <a:extLst>
              <a:ext uri="{FF2B5EF4-FFF2-40B4-BE49-F238E27FC236}">
                <a16:creationId xmlns:a16="http://schemas.microsoft.com/office/drawing/2014/main" id="{A09E809A-B89F-F05C-F839-13A3FFD91D84}"/>
              </a:ext>
            </a:extLst>
          </p:cNvPr>
          <p:cNvGraphicFramePr/>
          <p:nvPr/>
        </p:nvGraphicFramePr>
        <p:xfrm>
          <a:off x="2848638" y="1609100"/>
          <a:ext cx="517220" cy="34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53800" imgH="177480" progId="Equation.DSMT4">
                  <p:embed/>
                </p:oleObj>
              </mc:Choice>
              <mc:Fallback>
                <p:oleObj name="Equation" r:id="rId12" imgW="253800" imgH="177480" progId="Equation.DSMT4">
                  <p:embed/>
                  <p:pic>
                    <p:nvPicPr>
                      <p:cNvPr id="2" name="Object 99">
                        <a:extLst>
                          <a:ext uri="{FF2B5EF4-FFF2-40B4-BE49-F238E27FC236}">
                            <a16:creationId xmlns:a16="http://schemas.microsoft.com/office/drawing/2014/main" id="{A09E809A-B89F-F05C-F839-13A3FFD91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48638" y="1609100"/>
                        <a:ext cx="517220" cy="34528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1">
            <a:extLst>
              <a:ext uri="{FF2B5EF4-FFF2-40B4-BE49-F238E27FC236}">
                <a16:creationId xmlns:a16="http://schemas.microsoft.com/office/drawing/2014/main" id="{A1C8AAFF-AA1F-58F3-29AD-DF61124110BD}"/>
              </a:ext>
            </a:extLst>
          </p:cNvPr>
          <p:cNvGraphicFramePr/>
          <p:nvPr/>
        </p:nvGraphicFramePr>
        <p:xfrm>
          <a:off x="1357787" y="3541656"/>
          <a:ext cx="377031" cy="80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0500" imgH="405765" progId="Equation.3">
                  <p:embed/>
                </p:oleObj>
              </mc:Choice>
              <mc:Fallback>
                <p:oleObj r:id="rId4" imgW="190500" imgH="405765" progId="Equation.3">
                  <p:embed/>
                  <p:pic>
                    <p:nvPicPr>
                      <p:cNvPr id="8" name="Object 81">
                        <a:extLst>
                          <a:ext uri="{FF2B5EF4-FFF2-40B4-BE49-F238E27FC236}">
                            <a16:creationId xmlns:a16="http://schemas.microsoft.com/office/drawing/2014/main" id="{A1C8AAFF-AA1F-58F3-29AD-DF61124110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7787" y="3541656"/>
                        <a:ext cx="377031" cy="80565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9">
            <a:extLst>
              <a:ext uri="{FF2B5EF4-FFF2-40B4-BE49-F238E27FC236}">
                <a16:creationId xmlns:a16="http://schemas.microsoft.com/office/drawing/2014/main" id="{7ADA0F6D-2EF0-313F-CC92-1801631496CB}"/>
              </a:ext>
            </a:extLst>
          </p:cNvPr>
          <p:cNvGraphicFramePr/>
          <p:nvPr/>
        </p:nvGraphicFramePr>
        <p:xfrm>
          <a:off x="1748493" y="3586704"/>
          <a:ext cx="695854" cy="765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30120" imgH="406080" progId="Equation.DSMT4">
                  <p:embed/>
                </p:oleObj>
              </mc:Choice>
              <mc:Fallback>
                <p:oleObj name="Equation" r:id="rId14" imgW="330120" imgH="406080" progId="Equation.DSMT4">
                  <p:embed/>
                  <p:pic>
                    <p:nvPicPr>
                      <p:cNvPr id="9" name="Object 89">
                        <a:extLst>
                          <a:ext uri="{FF2B5EF4-FFF2-40B4-BE49-F238E27FC236}">
                            <a16:creationId xmlns:a16="http://schemas.microsoft.com/office/drawing/2014/main" id="{7ADA0F6D-2EF0-313F-CC92-1801631496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48493" y="3586704"/>
                        <a:ext cx="695854" cy="76596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1">
            <a:extLst>
              <a:ext uri="{FF2B5EF4-FFF2-40B4-BE49-F238E27FC236}">
                <a16:creationId xmlns:a16="http://schemas.microsoft.com/office/drawing/2014/main" id="{CD8EA7C4-9571-644E-5DC1-F3DBBB234088}"/>
              </a:ext>
            </a:extLst>
          </p:cNvPr>
          <p:cNvGraphicFramePr/>
          <p:nvPr/>
        </p:nvGraphicFramePr>
        <p:xfrm>
          <a:off x="2648832" y="3586704"/>
          <a:ext cx="1181364" cy="80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596880" imgH="406080" progId="Equation.DSMT4">
                  <p:embed/>
                </p:oleObj>
              </mc:Choice>
              <mc:Fallback>
                <p:oleObj name="Equation" r:id="rId16" imgW="596880" imgH="406080" progId="Equation.DSMT4">
                  <p:embed/>
                  <p:pic>
                    <p:nvPicPr>
                      <p:cNvPr id="22" name="Object 81">
                        <a:extLst>
                          <a:ext uri="{FF2B5EF4-FFF2-40B4-BE49-F238E27FC236}">
                            <a16:creationId xmlns:a16="http://schemas.microsoft.com/office/drawing/2014/main" id="{CD8EA7C4-9571-644E-5DC1-F3DBBB2340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48832" y="3586704"/>
                        <a:ext cx="1181364" cy="80565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9E09F693-6C1C-A049-8787-5DAB5F8A9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8" t="12031" b="18658"/>
          <a:stretch/>
        </p:blipFill>
        <p:spPr bwMode="auto">
          <a:xfrm>
            <a:off x="4313857" y="2838796"/>
            <a:ext cx="3479768" cy="191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8E359D4-61C2-F1C6-859B-A8582564958A}"/>
              </a:ext>
            </a:extLst>
          </p:cNvPr>
          <p:cNvSpPr txBox="1"/>
          <p:nvPr/>
        </p:nvSpPr>
        <p:spPr>
          <a:xfrm>
            <a:off x="3951142" y="4864335"/>
            <a:ext cx="4440493" cy="348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67" dirty="0">
                <a:solidFill>
                  <a:srgbClr val="333333"/>
                </a:solidFill>
                <a:cs typeface="Times New Roman" panose="02020603050405020304" pitchFamily="18" charset="0"/>
              </a:rPr>
              <a:t>2023</a:t>
            </a:r>
            <a:r>
              <a:rPr lang="zh-CN" altLang="en-US" sz="1667" dirty="0">
                <a:solidFill>
                  <a:srgbClr val="333333"/>
                </a:solidFill>
                <a:cs typeface="Times New Roman" panose="02020603050405020304" pitchFamily="18" charset="0"/>
              </a:rPr>
              <a:t>年</a:t>
            </a:r>
            <a:r>
              <a:rPr lang="en-US" altLang="zh-CN" sz="1667" dirty="0">
                <a:solidFill>
                  <a:srgbClr val="333333"/>
                </a:solidFill>
                <a:cs typeface="Times New Roman" panose="02020603050405020304" pitchFamily="18" charset="0"/>
              </a:rPr>
              <a:t>6</a:t>
            </a:r>
            <a:r>
              <a:rPr lang="zh-CN" altLang="en-US" sz="1667" dirty="0">
                <a:solidFill>
                  <a:srgbClr val="333333"/>
                </a:solidFill>
                <a:cs typeface="Times New Roman" panose="02020603050405020304" pitchFamily="18" charset="0"/>
              </a:rPr>
              <a:t>月，我国实现</a:t>
            </a:r>
            <a:r>
              <a:rPr lang="en-US" altLang="zh-CN" sz="1667" dirty="0">
                <a:solidFill>
                  <a:srgbClr val="333333"/>
                </a:solidFill>
                <a:cs typeface="Times New Roman" panose="02020603050405020304" pitchFamily="18" charset="0"/>
              </a:rPr>
              <a:t>508</a:t>
            </a:r>
            <a:r>
              <a:rPr lang="zh-CN" altLang="en-US" sz="1667" dirty="0">
                <a:solidFill>
                  <a:srgbClr val="333333"/>
                </a:solidFill>
                <a:cs typeface="Times New Roman" panose="02020603050405020304" pitchFamily="18" charset="0"/>
              </a:rPr>
              <a:t>公里</a:t>
            </a:r>
            <a:r>
              <a:rPr lang="zh-CN" altLang="en-US" sz="1667" dirty="0">
                <a:solidFill>
                  <a:srgbClr val="F73131"/>
                </a:solidFill>
                <a:cs typeface="Times New Roman" panose="02020603050405020304" pitchFamily="18" charset="0"/>
              </a:rPr>
              <a:t>光纤</a:t>
            </a:r>
            <a:r>
              <a:rPr lang="zh-CN" altLang="en-US" sz="1667" dirty="0">
                <a:solidFill>
                  <a:srgbClr val="333333"/>
                </a:solidFill>
                <a:cs typeface="Times New Roman" panose="02020603050405020304" pitchFamily="18" charset="0"/>
              </a:rPr>
              <a:t>量子通信</a:t>
            </a:r>
            <a:endParaRPr lang="zh-CN" altLang="en-US" sz="1667" dirty="0"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285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1">
            <a:extLst>
              <a:ext uri="{FF2B5EF4-FFF2-40B4-BE49-F238E27FC236}">
                <a16:creationId xmlns:a16="http://schemas.microsoft.com/office/drawing/2014/main" id="{70190F48-AD30-B3C9-808E-D3E880FAD7ED}"/>
              </a:ext>
            </a:extLst>
          </p:cNvPr>
          <p:cNvSpPr/>
          <p:nvPr/>
        </p:nvSpPr>
        <p:spPr>
          <a:xfrm>
            <a:off x="1262243" y="1029273"/>
            <a:ext cx="6730137" cy="1541948"/>
          </a:xfrm>
          <a:prstGeom prst="rect">
            <a:avLst/>
          </a:prstGeom>
          <a:noFill/>
          <a:ln w="12700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wrap="square" lIns="62500" tIns="32500" rIns="62500" bIns="0" anchor="t" anchorCtr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333" dirty="0"/>
              <a:t>        将光纤夹在介质板中构成空气劈尖，用波长为</a:t>
            </a:r>
            <a:r>
              <a:rPr lang="en-US" altLang="zh-CN" sz="2333" i="1" dirty="0">
                <a:sym typeface="Symbol" panose="05050102010706020507" pitchFamily="18" charset="2"/>
              </a:rPr>
              <a:t></a:t>
            </a:r>
            <a:r>
              <a:rPr lang="en-US" altLang="zh-CN" sz="2333" dirty="0"/>
              <a:t>= 589.3nm</a:t>
            </a:r>
            <a:r>
              <a:rPr lang="zh-CN" altLang="en-US" sz="2333" dirty="0"/>
              <a:t>的激光照射劈尖，测得光纤距劈尖顶点</a:t>
            </a:r>
            <a:r>
              <a:rPr lang="en-US" altLang="zh-CN" sz="2333" i="1" dirty="0"/>
              <a:t>L</a:t>
            </a:r>
            <a:r>
              <a:rPr lang="en-US" altLang="zh-CN" sz="2333" dirty="0"/>
              <a:t>=28.880mm</a:t>
            </a:r>
            <a:r>
              <a:rPr lang="zh-CN" altLang="en-US" sz="2333" dirty="0"/>
              <a:t>，第</a:t>
            </a:r>
            <a:r>
              <a:rPr lang="en-US" altLang="zh-CN" sz="2333" dirty="0"/>
              <a:t>1</a:t>
            </a:r>
            <a:r>
              <a:rPr lang="zh-CN" altLang="en-US" sz="2333" dirty="0"/>
              <a:t>条明纹到第</a:t>
            </a:r>
            <a:r>
              <a:rPr lang="en-US" altLang="zh-CN" sz="2333" dirty="0"/>
              <a:t>31</a:t>
            </a:r>
            <a:r>
              <a:rPr lang="zh-CN" altLang="en-US" sz="2333" dirty="0"/>
              <a:t>条明纹的距离为</a:t>
            </a:r>
            <a:r>
              <a:rPr lang="en-US" altLang="zh-CN" sz="2333" dirty="0"/>
              <a:t>4.295mm</a:t>
            </a:r>
            <a:r>
              <a:rPr lang="zh-CN" altLang="en-US" sz="2333" dirty="0"/>
              <a:t>，求光纤的直径。</a:t>
            </a:r>
          </a:p>
        </p:txBody>
      </p:sp>
      <p:sp>
        <p:nvSpPr>
          <p:cNvPr id="4" name="Text Box 92">
            <a:extLst>
              <a:ext uri="{FF2B5EF4-FFF2-40B4-BE49-F238E27FC236}">
                <a16:creationId xmlns:a16="http://schemas.microsoft.com/office/drawing/2014/main" id="{81AB0FC2-344C-2DC7-19BA-0E28307EB0EE}"/>
              </a:ext>
            </a:extLst>
          </p:cNvPr>
          <p:cNvSpPr txBox="1"/>
          <p:nvPr/>
        </p:nvSpPr>
        <p:spPr>
          <a:xfrm>
            <a:off x="1346962" y="2621654"/>
            <a:ext cx="1083951" cy="45134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 dirty="0">
                <a:solidFill>
                  <a:schemeClr val="tx2"/>
                </a:solidFill>
              </a:rPr>
              <a:t>分析：</a:t>
            </a:r>
          </a:p>
        </p:txBody>
      </p:sp>
      <p:graphicFrame>
        <p:nvGraphicFramePr>
          <p:cNvPr id="5" name="Object 93">
            <a:extLst>
              <a:ext uri="{FF2B5EF4-FFF2-40B4-BE49-F238E27FC236}">
                <a16:creationId xmlns:a16="http://schemas.microsoft.com/office/drawing/2014/main" id="{1C8C94E2-E42F-7C3B-D58D-1C72268A29F9}"/>
              </a:ext>
            </a:extLst>
          </p:cNvPr>
          <p:cNvGraphicFramePr/>
          <p:nvPr/>
        </p:nvGraphicFramePr>
        <p:xfrm>
          <a:off x="2299061" y="3121535"/>
          <a:ext cx="1179855" cy="751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22080" imgH="406080" progId="Equation.DSMT4">
                  <p:embed/>
                </p:oleObj>
              </mc:Choice>
              <mc:Fallback>
                <p:oleObj name="Equation" r:id="rId3" imgW="622080" imgH="406080" progId="Equation.DSMT4">
                  <p:embed/>
                  <p:pic>
                    <p:nvPicPr>
                      <p:cNvPr id="5" name="Object 93">
                        <a:extLst>
                          <a:ext uri="{FF2B5EF4-FFF2-40B4-BE49-F238E27FC236}">
                            <a16:creationId xmlns:a16="http://schemas.microsoft.com/office/drawing/2014/main" id="{1C8C94E2-E42F-7C3B-D58D-1C72268A29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9061" y="3121535"/>
                        <a:ext cx="1179855" cy="75103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4">
            <a:extLst>
              <a:ext uri="{FF2B5EF4-FFF2-40B4-BE49-F238E27FC236}">
                <a16:creationId xmlns:a16="http://schemas.microsoft.com/office/drawing/2014/main" id="{53753C19-BA41-5B24-882B-3342E83FB86E}"/>
              </a:ext>
            </a:extLst>
          </p:cNvPr>
          <p:cNvSpPr txBox="1"/>
          <p:nvPr/>
        </p:nvSpPr>
        <p:spPr>
          <a:xfrm>
            <a:off x="2345788" y="2621654"/>
            <a:ext cx="2282997" cy="45134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333" dirty="0"/>
              <a:t>相邻明纹间距：</a:t>
            </a:r>
          </a:p>
        </p:txBody>
      </p:sp>
      <p:graphicFrame>
        <p:nvGraphicFramePr>
          <p:cNvPr id="7" name="Object 95">
            <a:extLst>
              <a:ext uri="{FF2B5EF4-FFF2-40B4-BE49-F238E27FC236}">
                <a16:creationId xmlns:a16="http://schemas.microsoft.com/office/drawing/2014/main" id="{28AA9290-FA09-C406-C7E9-827A6AB0D822}"/>
              </a:ext>
            </a:extLst>
          </p:cNvPr>
          <p:cNvGraphicFramePr/>
          <p:nvPr/>
        </p:nvGraphicFramePr>
        <p:xfrm>
          <a:off x="2258724" y="4136737"/>
          <a:ext cx="1313008" cy="349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760730" imgH="177800" progId="Equation.3">
                  <p:embed/>
                </p:oleObj>
              </mc:Choice>
              <mc:Fallback>
                <p:oleObj r:id="rId5" imgW="760730" imgH="177800" progId="Equation.3">
                  <p:embed/>
                  <p:pic>
                    <p:nvPicPr>
                      <p:cNvPr id="7" name="Object 95">
                        <a:extLst>
                          <a:ext uri="{FF2B5EF4-FFF2-40B4-BE49-F238E27FC236}">
                            <a16:creationId xmlns:a16="http://schemas.microsoft.com/office/drawing/2014/main" id="{28AA9290-FA09-C406-C7E9-827A6AB0D8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8724" y="4136737"/>
                        <a:ext cx="1313008" cy="349316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7">
            <a:extLst>
              <a:ext uri="{FF2B5EF4-FFF2-40B4-BE49-F238E27FC236}">
                <a16:creationId xmlns:a16="http://schemas.microsoft.com/office/drawing/2014/main" id="{230B1781-2B9A-BBB0-E87B-8C7400BC3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005396"/>
              </p:ext>
            </p:extLst>
          </p:nvPr>
        </p:nvGraphicFramePr>
        <p:xfrm>
          <a:off x="4190017" y="3961981"/>
          <a:ext cx="741620" cy="695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93065" imgH="405765" progId="Equation.3">
                  <p:embed/>
                </p:oleObj>
              </mc:Choice>
              <mc:Fallback>
                <p:oleObj r:id="rId7" imgW="393065" imgH="405765" progId="Equation.3">
                  <p:embed/>
                  <p:pic>
                    <p:nvPicPr>
                      <p:cNvPr id="8" name="Object 97">
                        <a:extLst>
                          <a:ext uri="{FF2B5EF4-FFF2-40B4-BE49-F238E27FC236}">
                            <a16:creationId xmlns:a16="http://schemas.microsoft.com/office/drawing/2014/main" id="{230B1781-2B9A-BBB0-E87B-8C7400BC39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90017" y="3961981"/>
                        <a:ext cx="741620" cy="69571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8">
            <a:extLst>
              <a:ext uri="{FF2B5EF4-FFF2-40B4-BE49-F238E27FC236}">
                <a16:creationId xmlns:a16="http://schemas.microsoft.com/office/drawing/2014/main" id="{D1C661CA-919C-0D91-ED42-F1BFDC2F4291}"/>
              </a:ext>
            </a:extLst>
          </p:cNvPr>
          <p:cNvGraphicFramePr/>
          <p:nvPr/>
        </p:nvGraphicFramePr>
        <p:xfrm>
          <a:off x="2548812" y="4717707"/>
          <a:ext cx="1860207" cy="446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054100" imgH="228600" progId="Equation.3">
                  <p:embed/>
                </p:oleObj>
              </mc:Choice>
              <mc:Fallback>
                <p:oleObj r:id="rId9" imgW="1054100" imgH="228600" progId="Equation.3">
                  <p:embed/>
                  <p:pic>
                    <p:nvPicPr>
                      <p:cNvPr id="9" name="Object 98">
                        <a:extLst>
                          <a:ext uri="{FF2B5EF4-FFF2-40B4-BE49-F238E27FC236}">
                            <a16:creationId xmlns:a16="http://schemas.microsoft.com/office/drawing/2014/main" id="{D1C661CA-919C-0D91-ED42-F1BFDC2F42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48812" y="4717707"/>
                        <a:ext cx="1860207" cy="4466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9">
            <a:extLst>
              <a:ext uri="{FF2B5EF4-FFF2-40B4-BE49-F238E27FC236}">
                <a16:creationId xmlns:a16="http://schemas.microsoft.com/office/drawing/2014/main" id="{2860D595-7D7E-C1F2-908D-8C91CCF285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069244"/>
              </p:ext>
            </p:extLst>
          </p:nvPr>
        </p:nvGraphicFramePr>
        <p:xfrm>
          <a:off x="3552291" y="4166428"/>
          <a:ext cx="660074" cy="317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367665" imgH="177800" progId="Equation.3">
                  <p:embed/>
                </p:oleObj>
              </mc:Choice>
              <mc:Fallback>
                <p:oleObj r:id="rId11" imgW="367665" imgH="177800" progId="Equation.3">
                  <p:embed/>
                  <p:pic>
                    <p:nvPicPr>
                      <p:cNvPr id="10" name="Object 99">
                        <a:extLst>
                          <a:ext uri="{FF2B5EF4-FFF2-40B4-BE49-F238E27FC236}">
                            <a16:creationId xmlns:a16="http://schemas.microsoft.com/office/drawing/2014/main" id="{2860D595-7D7E-C1F2-908D-8C91CCF285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52291" y="4166428"/>
                        <a:ext cx="660074" cy="317261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12">
            <a:extLst>
              <a:ext uri="{FF2B5EF4-FFF2-40B4-BE49-F238E27FC236}">
                <a16:creationId xmlns:a16="http://schemas.microsoft.com/office/drawing/2014/main" id="{F661A3E5-F72F-5FE6-0AFF-E9CEB4F83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614" y="436174"/>
            <a:ext cx="1620181" cy="599752"/>
          </a:xfrm>
          <a:prstGeom prst="horizontalScroll">
            <a:avLst>
              <a:gd name="adj" fmla="val 12500"/>
            </a:avLst>
          </a:prstGeom>
          <a:gradFill rotWithShape="1">
            <a:gsLst>
              <a:gs pos="0">
                <a:srgbClr val="EDFFD2"/>
              </a:gs>
              <a:gs pos="50000">
                <a:schemeClr val="bg1"/>
              </a:gs>
              <a:gs pos="100000">
                <a:srgbClr val="EDFFD2"/>
              </a:gs>
            </a:gsLst>
            <a:lin ang="5400000" scaled="1"/>
          </a:gradFill>
          <a:ln w="6350">
            <a:solidFill>
              <a:srgbClr val="0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zh-CN" altLang="en-US" sz="2333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实例分析</a:t>
            </a:r>
          </a:p>
        </p:txBody>
      </p:sp>
      <p:graphicFrame>
        <p:nvGraphicFramePr>
          <p:cNvPr id="12" name="Object 93">
            <a:extLst>
              <a:ext uri="{FF2B5EF4-FFF2-40B4-BE49-F238E27FC236}">
                <a16:creationId xmlns:a16="http://schemas.microsoft.com/office/drawing/2014/main" id="{96D156C9-6B4F-D1C7-92D0-C9A304D50650}"/>
              </a:ext>
            </a:extLst>
          </p:cNvPr>
          <p:cNvGraphicFramePr/>
          <p:nvPr/>
        </p:nvGraphicFramePr>
        <p:xfrm>
          <a:off x="3480347" y="3349917"/>
          <a:ext cx="1543233" cy="355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52200" imgH="203040" progId="Equation.DSMT4">
                  <p:embed/>
                </p:oleObj>
              </mc:Choice>
              <mc:Fallback>
                <p:oleObj name="Equation" r:id="rId13" imgW="952200" imgH="203040" progId="Equation.DSMT4">
                  <p:embed/>
                  <p:pic>
                    <p:nvPicPr>
                      <p:cNvPr id="12" name="Object 93">
                        <a:extLst>
                          <a:ext uri="{FF2B5EF4-FFF2-40B4-BE49-F238E27FC236}">
                            <a16:creationId xmlns:a16="http://schemas.microsoft.com/office/drawing/2014/main" id="{96D156C9-6B4F-D1C7-92D0-C9A304D506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80347" y="3349917"/>
                        <a:ext cx="1543233" cy="35507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85">
            <a:extLst>
              <a:ext uri="{FF2B5EF4-FFF2-40B4-BE49-F238E27FC236}">
                <a16:creationId xmlns:a16="http://schemas.microsoft.com/office/drawing/2014/main" id="{AB0AF0C9-5240-87C7-E056-6767F69008E8}"/>
              </a:ext>
            </a:extLst>
          </p:cNvPr>
          <p:cNvGrpSpPr/>
          <p:nvPr/>
        </p:nvGrpSpPr>
        <p:grpSpPr>
          <a:xfrm>
            <a:off x="5485019" y="2948995"/>
            <a:ext cx="2359708" cy="963867"/>
            <a:chOff x="360" y="1950"/>
            <a:chExt cx="2404" cy="1088"/>
          </a:xfrm>
        </p:grpSpPr>
        <p:sp>
          <p:nvSpPr>
            <p:cNvPr id="14" name="Rectangle 84">
              <a:extLst>
                <a:ext uri="{FF2B5EF4-FFF2-40B4-BE49-F238E27FC236}">
                  <a16:creationId xmlns:a16="http://schemas.microsoft.com/office/drawing/2014/main" id="{99928CC7-6C2C-5B41-F4E1-93CC20EE2927}"/>
                </a:ext>
              </a:extLst>
            </p:cNvPr>
            <p:cNvSpPr/>
            <p:nvPr/>
          </p:nvSpPr>
          <p:spPr>
            <a:xfrm>
              <a:off x="360" y="1950"/>
              <a:ext cx="2404" cy="1088"/>
            </a:xfrm>
            <a:prstGeom prst="rect">
              <a:avLst/>
            </a:prstGeom>
            <a:solidFill>
              <a:schemeClr val="accent2"/>
            </a:solidFill>
            <a:ln w="31750" cap="flat" cmpd="sng">
              <a:solidFill>
                <a:schemeClr val="accent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lIns="62500" tIns="32500" rIns="62500" bIns="0" anchor="ctr" anchorCtr="0"/>
            <a:lstStyle/>
            <a:p>
              <a:pPr algn="ctr"/>
              <a:endParaRPr lang="zh-CN" altLang="en-US" sz="1667" dirty="0"/>
            </a:p>
          </p:txBody>
        </p:sp>
        <p:grpSp>
          <p:nvGrpSpPr>
            <p:cNvPr id="15" name="Group 68">
              <a:extLst>
                <a:ext uri="{FF2B5EF4-FFF2-40B4-BE49-F238E27FC236}">
                  <a16:creationId xmlns:a16="http://schemas.microsoft.com/office/drawing/2014/main" id="{52758BFE-5859-A0B5-9397-CE85C37CCC54}"/>
                </a:ext>
              </a:extLst>
            </p:cNvPr>
            <p:cNvGrpSpPr/>
            <p:nvPr/>
          </p:nvGrpSpPr>
          <p:grpSpPr>
            <a:xfrm>
              <a:off x="612" y="2292"/>
              <a:ext cx="1940" cy="736"/>
              <a:chOff x="3359" y="931"/>
              <a:chExt cx="1940" cy="736"/>
            </a:xfrm>
          </p:grpSpPr>
          <p:grpSp>
            <p:nvGrpSpPr>
              <p:cNvPr id="16" name="Group 65">
                <a:extLst>
                  <a:ext uri="{FF2B5EF4-FFF2-40B4-BE49-F238E27FC236}">
                    <a16:creationId xmlns:a16="http://schemas.microsoft.com/office/drawing/2014/main" id="{7AF72631-6476-D0C0-9E2D-9529027E7657}"/>
                  </a:ext>
                </a:extLst>
              </p:cNvPr>
              <p:cNvGrpSpPr/>
              <p:nvPr/>
            </p:nvGrpSpPr>
            <p:grpSpPr>
              <a:xfrm>
                <a:off x="3359" y="931"/>
                <a:ext cx="1940" cy="736"/>
                <a:chOff x="3359" y="931"/>
                <a:chExt cx="1940" cy="736"/>
              </a:xfrm>
            </p:grpSpPr>
            <p:sp>
              <p:nvSpPr>
                <p:cNvPr id="18" name="Rectangle 50">
                  <a:extLst>
                    <a:ext uri="{FF2B5EF4-FFF2-40B4-BE49-F238E27FC236}">
                      <a16:creationId xmlns:a16="http://schemas.microsoft.com/office/drawing/2014/main" id="{6BF86819-2488-B65D-5F10-7FE8786CCF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516067">
                  <a:off x="3359" y="974"/>
                  <a:ext cx="1681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rgbClr val="00FFCC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defTabSz="634950" eaLnBrk="1" hangingPunct="1">
                    <a:defRPr/>
                  </a:pPr>
                  <a:endParaRPr lang="zh-CN" altLang="en-US" sz="1667">
                    <a:solidFill>
                      <a:srgbClr val="99FF33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" name="Rectangle 51">
                  <a:extLst>
                    <a:ext uri="{FF2B5EF4-FFF2-40B4-BE49-F238E27FC236}">
                      <a16:creationId xmlns:a16="http://schemas.microsoft.com/office/drawing/2014/main" id="{D091A6CF-AFF0-28B7-FD39-6F40BF9BDF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79" y="1202"/>
                  <a:ext cx="1681" cy="96"/>
                </a:xfrm>
                <a:prstGeom prst="rect">
                  <a:avLst/>
                </a:prstGeom>
                <a:solidFill>
                  <a:srgbClr val="00FFFF"/>
                </a:solidFill>
                <a:ln w="9525">
                  <a:solidFill>
                    <a:srgbClr val="00FFCC"/>
                  </a:solidFill>
                  <a:miter lim="800000"/>
                </a:ln>
                <a:effectLst/>
              </p:spPr>
              <p:txBody>
                <a:bodyPr wrap="none" anchor="ctr"/>
                <a:lstStyle/>
                <a:p>
                  <a:pPr algn="ctr" defTabSz="634950" eaLnBrk="1" hangingPunct="1">
                    <a:defRPr/>
                  </a:pPr>
                  <a:endParaRPr lang="zh-CN" altLang="en-US" sz="1667">
                    <a:solidFill>
                      <a:srgbClr val="99FF33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" name="Text Box 52">
                  <a:extLst>
                    <a:ext uri="{FF2B5EF4-FFF2-40B4-BE49-F238E27FC236}">
                      <a16:creationId xmlns:a16="http://schemas.microsoft.com/office/drawing/2014/main" id="{2F1D2906-8B54-4607-2B20-EFE111A123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81" y="931"/>
                  <a:ext cx="318" cy="394"/>
                </a:xfrm>
                <a:prstGeom prst="rect">
                  <a:avLst/>
                </a:prstGeom>
                <a:noFill/>
                <a:ln w="57150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defTabSz="634950"/>
                  <a:r>
                    <a:rPr kumimoji="0" lang="en-US" altLang="zh-CN" sz="1667" i="1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ea typeface="宋体" panose="02010600030101010101" pitchFamily="2" charset="-122"/>
                    </a:rPr>
                    <a:t>D</a:t>
                  </a:r>
                </a:p>
              </p:txBody>
            </p:sp>
            <p:sp>
              <p:nvSpPr>
                <p:cNvPr id="21" name="Text Box 53">
                  <a:extLst>
                    <a:ext uri="{FF2B5EF4-FFF2-40B4-BE49-F238E27FC236}">
                      <a16:creationId xmlns:a16="http://schemas.microsoft.com/office/drawing/2014/main" id="{671C55E8-D6D4-29C7-597B-205AE5C1F0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20" y="1273"/>
                  <a:ext cx="238" cy="3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ffectLst/>
              </p:spPr>
              <p:txBody>
                <a:bodyPr>
                  <a:spAutoFit/>
                </a:bodyPr>
                <a:lstStyle/>
                <a:p>
                  <a:pPr defTabSz="634950"/>
                  <a:r>
                    <a:rPr kumimoji="0" lang="en-US" altLang="zh-CN" sz="1667" i="1" noProof="1">
                      <a:solidFill>
                        <a:srgbClr val="FFFF00"/>
                      </a:solidFill>
                      <a:effectLst>
                        <a:outerShdw blurRad="38100" dist="38100" dir="2700000">
                          <a:srgbClr val="C0C0C0"/>
                        </a:outerShdw>
                      </a:effectLst>
                      <a:ea typeface="宋体" panose="02010600030101010101" pitchFamily="2" charset="-122"/>
                    </a:rPr>
                    <a:t>L</a:t>
                  </a:r>
                </a:p>
              </p:txBody>
            </p:sp>
            <p:sp>
              <p:nvSpPr>
                <p:cNvPr id="22" name="Oval 64">
                  <a:extLst>
                    <a:ext uri="{FF2B5EF4-FFF2-40B4-BE49-F238E27FC236}">
                      <a16:creationId xmlns:a16="http://schemas.microsoft.com/office/drawing/2014/main" id="{3AFBE781-506B-D055-25AE-07754709A298}"/>
                    </a:ext>
                  </a:extLst>
                </p:cNvPr>
                <p:cNvSpPr/>
                <p:nvPr/>
              </p:nvSpPr>
              <p:spPr>
                <a:xfrm>
                  <a:off x="4861" y="970"/>
                  <a:ext cx="227" cy="22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333333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pPr algn="ctr"/>
                  <a:endParaRPr lang="zh-CN" altLang="en-US" sz="1667" dirty="0"/>
                </a:p>
              </p:txBody>
            </p:sp>
          </p:grpSp>
          <p:sp>
            <p:nvSpPr>
              <p:cNvPr id="17" name="Rectangle 67">
                <a:extLst>
                  <a:ext uri="{FF2B5EF4-FFF2-40B4-BE49-F238E27FC236}">
                    <a16:creationId xmlns:a16="http://schemas.microsoft.com/office/drawing/2014/main" id="{E3E56ABD-E1E9-CBB8-9A3C-33CB99D46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7" y="942"/>
                <a:ext cx="302" cy="39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634950" eaLnBrk="1" hangingPunct="1">
                  <a:defRPr/>
                </a:pPr>
                <a:r>
                  <a:rPr lang="zh-CN" altLang="en-US" sz="1667" i="1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ea typeface="宋体" panose="02010600030101010101" pitchFamily="2" charset="-122"/>
                    <a:sym typeface="Symbol" panose="05050102010706020507" pitchFamily="18" charset="2"/>
                  </a:rPr>
                  <a:t>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19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RESPONSETYPE" val="Slide"/>
  <p:tag name="ARS_CHARTPARA_DATAFORMAT" val="ltNumberValue"/>
  <p:tag name="ARS_CHARTPARA_SHOWTIME" val="csStop"/>
  <p:tag name="ARS_CHARTPARA_DATAPERCENTBASE" val="crParticipant"/>
  <p:tag name="ARS_CHARTPARA_SHOW3D" val="0"/>
  <p:tag name="ARS_SLIDE_ISRESPONSED" val="1"/>
  <p:tag name="ARS_SLIDE_DUENO" val="46"/>
  <p:tag name="ARS_SLIDE_PARTICIPANTNUM" val="46"/>
  <p:tag name="ARS_SLIDE_SUBMITNUM" val="0"/>
  <p:tag name="ARS_SLIDE_CORRECTNUM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SLIDE_ISRESPONSED" val="1"/>
  <p:tag name="ARS_SLIDE_DUENO" val="46"/>
  <p:tag name="ARS_SLIDE_PARTICIPANTNUM" val="46"/>
  <p:tag name="ARS_SLIDE_SUBMITNUM" val="0"/>
  <p:tag name="ARS_SLIDE_CORRECTNUM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RESPONSETYPE" val="Slide"/>
  <p:tag name="ARS_CHARTPARA_DATAFORMAT" val="ltNumberValue"/>
  <p:tag name="ARS_CHARTPARA_SHOWTIME" val="csStop"/>
  <p:tag name="ARS_CHARTPARA_DATAPERCENTBASE" val="crParticipant"/>
  <p:tag name="ARS_CHARTPARA_SHOW3D" val="0"/>
  <p:tag name="ARS_SLIDE_ISRESPONSED" val="1"/>
  <p:tag name="ARS_SLIDE_DUENO" val="46"/>
  <p:tag name="ARS_SLIDE_PARTICIPANTNUM" val="46"/>
  <p:tag name="ARS_SLIDE_SUBMITNUM" val="0"/>
  <p:tag name="ARS_SLIDE_CORRECTNUM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S_RESPONSETYPE" val="None"/>
  <p:tag name="ARS_CHARTPARA_ITEMLABELFONTNAME" val="Arial"/>
  <p:tag name="ARS_CHARTPARA_ITEMLABELFONTSIZE" val="16"/>
  <p:tag name="ARS_CHARTPARA_ITEMLABELFONTBOLD" val="False"/>
  <p:tag name="ARS_CHARTPARA_ITEMLABELFONTITALIC" val="False"/>
  <p:tag name="ARS_CHARTPARA_ITEMLABELFONTCOLOR" val="-16777216"/>
  <p:tag name="ARS_CHARTPARA_DATALABELFONTNAME" val="Arial"/>
  <p:tag name="ARS_CHARTPARA_DATALABELFONTSIZE" val="14"/>
  <p:tag name="ARS_CHARTPARA_DATALABELFONTBOLD" val="False"/>
  <p:tag name="ARS_CHARTPARA_DATALABELFONTITALIC" val="False"/>
  <p:tag name="ARS_CHARTPARA_DATALABELFONTCOLOR" val="-16777216"/>
  <p:tag name="ARS_CHARTPARA_DATAFORMAT" val="ltNumberValue"/>
  <p:tag name="ARS_CHARTPARA_SHOWTIME" val="csStop"/>
  <p:tag name="ARS_CHARTPARA_DATAPERCENTBASE" val="crParticipant"/>
  <p:tag name="ARS_CHARTPARA_SHOW3D" val="0"/>
  <p:tag name="ARS_CHARTCOLOR_0" val="-12481296"/>
  <p:tag name="ARS_CHARTCOLOR_1" val="-2080758"/>
  <p:tag name="ARS_CHARTCOLOR_2" val="-215999"/>
  <p:tag name="ARS_CHARTCOLOR_3" val="-16423790"/>
  <p:tag name="ARS_CHARTCOLOR_4" val="-4210753"/>
  <p:tag name="ARS_CHARTCOLOR_5" val="-15058071"/>
  <p:tag name="ARS_CHARTCOLOR_6" val="-7294"/>
  <p:tag name="ARS_CHARTCOLOR_7" val="-15557411"/>
  <p:tag name="ARS_CHARTCOLOR_8" val="-3511477"/>
  <p:tag name="ARS_CHARTCOLOR_9" val="-16753445"/>
  <p:tag name="ARS_SLIDE_ISRESPONSED" val="1"/>
  <p:tag name="ARS_SLIDE_DUENO" val="100"/>
  <p:tag name="ARS_SLIDE_PARTICIPANTNUM" val="100"/>
  <p:tag name="ARS_SLIDE_SUBMITNUM" val="0"/>
  <p:tag name="ARS_SLIDE_CORRECTNUM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物理课模板">
  <a:themeElements>
    <a:clrScheme name="">
      <a:dk1>
        <a:srgbClr val="000000"/>
      </a:dk1>
      <a:lt1>
        <a:srgbClr val="FFFFFF"/>
      </a:lt1>
      <a:dk2>
        <a:srgbClr val="FF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CC"/>
      </a:hlink>
      <a:folHlink>
        <a:srgbClr val="0000C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1_模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模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模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01-2运动叠加原理 抛体运动</Template>
  <TotalTime>6961</TotalTime>
  <Words>1001</Words>
  <Application>Microsoft Office PowerPoint</Application>
  <PresentationFormat>全屏显示(16:10)</PresentationFormat>
  <Paragraphs>186</Paragraphs>
  <Slides>24</Slides>
  <Notes>22</Notes>
  <HiddenSlides>0</HiddenSlides>
  <MMClips>4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黑体</vt:lpstr>
      <vt:lpstr>宋体</vt:lpstr>
      <vt:lpstr>Arial</vt:lpstr>
      <vt:lpstr>Bookman Old Style</vt:lpstr>
      <vt:lpstr>Calibri</vt:lpstr>
      <vt:lpstr>Cambria Math</vt:lpstr>
      <vt:lpstr>Times New Roman</vt:lpstr>
      <vt:lpstr>物理课模板</vt:lpstr>
      <vt:lpstr>Equation.3</vt:lpstr>
      <vt:lpstr>Equation</vt:lpstr>
      <vt:lpstr>公式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为什么要强调“薄膜”干涉 ？</vt:lpstr>
      <vt:lpstr>PowerPoint 演示文稿</vt:lpstr>
      <vt:lpstr>PowerPoint 演示文稿</vt:lpstr>
    </vt:vector>
  </TitlesOfParts>
  <Company>apphy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wuwangjie</dc:creator>
  <cp:lastModifiedBy>伟</cp:lastModifiedBy>
  <cp:revision>561</cp:revision>
  <cp:lastPrinted>2022-08-03T00:58:15Z</cp:lastPrinted>
  <dcterms:created xsi:type="dcterms:W3CDTF">2006-02-19T14:49:26Z</dcterms:created>
  <dcterms:modified xsi:type="dcterms:W3CDTF">2024-09-24T02:25:19Z</dcterms:modified>
</cp:coreProperties>
</file>